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7EC1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566160" y="1005840"/>
            <a:ext cx="5056632" cy="566928"/>
          </a:xfrm>
          <a:prstGeom prst="round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000" b="1">
                <a:solidFill>
                  <a:srgbClr val="FFFFFF"/>
                </a:solidFill>
                <a:latin typeface="Microsoft JhengHei"/>
              </a:defRPr>
            </a:pPr>
            <a:r>
              <a:t>🚀 SEED CLOUD COMPUTING • LEVEL 2</a:t>
            </a:r>
          </a:p>
        </p:txBody>
      </p:sp>
      <p:sp>
        <p:nvSpPr>
          <p:cNvPr id="5" name="TextBox 4"/>
          <p:cNvSpPr txBox="1"/>
          <p:nvPr/>
        </p:nvSpPr>
        <p:spPr>
          <a:xfrm>
            <a:off x="548640" y="1920240"/>
            <a:ext cx="11091672" cy="1188720"/>
          </a:xfrm>
          <a:prstGeom prst="rect">
            <a:avLst/>
          </a:prstGeom>
          <a:noFill/>
        </p:spPr>
        <p:txBody>
          <a:bodyPr wrap="square" lIns="45720" rIns="45720">
            <a:spAutoFit/>
          </a:bodyPr>
          <a:lstStyle/>
          <a:p>
            <a:pPr algn="ctr">
              <a:defRPr sz="5600" b="1">
                <a:solidFill>
                  <a:srgbClr val="0F172A"/>
                </a:solidFill>
                <a:latin typeface="Microsoft JhengHei"/>
              </a:defRPr>
            </a:pPr>
            <a:r>
              <a:t>第二單元：基礎雲計算技術</a:t>
            </a:r>
          </a:p>
        </p:txBody>
      </p:sp>
      <p:sp>
        <p:nvSpPr>
          <p:cNvPr id="6" name="TextBox 5"/>
          <p:cNvSpPr txBox="1"/>
          <p:nvPr/>
        </p:nvSpPr>
        <p:spPr>
          <a:xfrm>
            <a:off x="548640" y="3154680"/>
            <a:ext cx="11091672" cy="914400"/>
          </a:xfrm>
          <a:prstGeom prst="rect">
            <a:avLst/>
          </a:prstGeom>
          <a:noFill/>
        </p:spPr>
        <p:txBody>
          <a:bodyPr wrap="square" lIns="45720" rIns="45720">
            <a:spAutoFit/>
          </a:bodyPr>
          <a:lstStyle/>
          <a:p>
            <a:pPr algn="ctr">
              <a:defRPr sz="3800" b="1">
                <a:solidFill>
                  <a:srgbClr val="FFFFFF"/>
                </a:solidFill>
                <a:latin typeface="Microsoft JhengHei"/>
              </a:defRPr>
            </a:pPr>
            <a:r>
              <a:t>第 1 課：場所資源、雲端與雲服務類別</a:t>
            </a:r>
          </a:p>
        </p:txBody>
      </p:sp>
      <p:sp>
        <p:nvSpPr>
          <p:cNvPr id="7" name="TextBox 6"/>
          <p:cNvSpPr txBox="1"/>
          <p:nvPr/>
        </p:nvSpPr>
        <p:spPr>
          <a:xfrm>
            <a:off x="548640" y="4114800"/>
            <a:ext cx="11091672" cy="731520"/>
          </a:xfrm>
          <a:prstGeom prst="rect">
            <a:avLst/>
          </a:prstGeom>
          <a:noFill/>
        </p:spPr>
        <p:txBody>
          <a:bodyPr wrap="square" lIns="45720" rIns="45720">
            <a:spAutoFit/>
          </a:bodyPr>
          <a:lstStyle/>
          <a:p>
            <a:pPr algn="ctr">
              <a:defRPr sz="2200" b="0">
                <a:solidFill>
                  <a:srgbClr val="FFFFFF"/>
                </a:solidFill>
                <a:latin typeface="Microsoft JhengHei"/>
              </a:defRPr>
            </a:pPr>
            <a:r>
              <a:t>🏢 場所資源 • ☁️ 雲資源 • 🫀 軟體五層堆疊 • 🍲 餐飲比喻 (IaaS/PaaS/SaaS)</a:t>
            </a:r>
          </a:p>
        </p:txBody>
      </p:sp>
      <p:sp>
        <p:nvSpPr>
          <p:cNvPr id="8" name="Rounded Rectangle 7"/>
          <p:cNvSpPr/>
          <p:nvPr/>
        </p:nvSpPr>
        <p:spPr>
          <a:xfrm>
            <a:off x="2194560" y="5166360"/>
            <a:ext cx="7799831" cy="566928"/>
          </a:xfrm>
          <a:prstGeom prst="roundRect">
            <a:avLst/>
          </a:prstGeom>
          <a:solidFill>
            <a:srgbClr val="E0F2FE"/>
          </a:solidFill>
          <a:ln w="19050">
            <a:solidFill>
              <a:srgbClr val="BAE6FD"/>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000" b="1">
                <a:solidFill>
                  <a:srgbClr val="0369A1"/>
                </a:solidFill>
                <a:latin typeface="Microsoft JhengHei"/>
              </a:defRPr>
            </a:pPr>
            <a:r>
              <a:t>SEED Foundation × HKU SPACE（QF Level 2 認證單元）</a:t>
            </a:r>
          </a:p>
        </p:txBody>
      </p:sp>
      <p:sp>
        <p:nvSpPr>
          <p:cNvPr id="9" name="TextBox 8"/>
          <p:cNvSpPr txBox="1"/>
          <p:nvPr/>
        </p:nvSpPr>
        <p:spPr>
          <a:xfrm>
            <a:off x="548640" y="6217920"/>
            <a:ext cx="3200400" cy="411480"/>
          </a:xfrm>
          <a:prstGeom prst="rect">
            <a:avLst/>
          </a:prstGeom>
          <a:noFill/>
        </p:spPr>
        <p:txBody>
          <a:bodyPr wrap="square" lIns="45720" rIns="45720">
            <a:spAutoFit/>
          </a:bodyPr>
          <a:lstStyle/>
          <a:p>
            <a:pPr algn="l">
              <a:defRPr sz="1600" b="0">
                <a:solidFill>
                  <a:srgbClr val="FFFFFF"/>
                </a:solidFill>
                <a:latin typeface="Microsoft JhengHei"/>
              </a:defRPr>
            </a:pPr>
            <a:r>
              <a:t>Ver : 2026年 9月</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課程導引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02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482246"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本單元課題（第二單元 基礎雲計算技術）</a:t>
            </a:r>
          </a:p>
        </p:txBody>
      </p:sp>
      <p:sp>
        <p:nvSpPr>
          <p:cNvPr id="9" name="Rounded Rectangle 8"/>
          <p:cNvSpPr/>
          <p:nvPr/>
        </p:nvSpPr>
        <p:spPr>
          <a:xfrm>
            <a:off x="1293494" y="1737360"/>
            <a:ext cx="9601963"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card_unit2_curriculum_topics.png"/>
          <p:cNvPicPr>
            <a:picLocks noChangeAspect="1"/>
          </p:cNvPicPr>
          <p:nvPr/>
        </p:nvPicPr>
        <p:blipFill>
          <a:blip r:embed="rId2"/>
          <a:stretch>
            <a:fillRect/>
          </a:stretch>
        </p:blipFill>
        <p:spPr>
          <a:xfrm>
            <a:off x="1339214" y="1783080"/>
            <a:ext cx="9510523" cy="484632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課程導引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03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723369"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本課內容大綱</a:t>
            </a:r>
          </a:p>
        </p:txBody>
      </p:sp>
      <p:sp>
        <p:nvSpPr>
          <p:cNvPr id="9" name="TextBox 8"/>
          <p:cNvSpPr txBox="1"/>
          <p:nvPr/>
        </p:nvSpPr>
        <p:spPr>
          <a:xfrm>
            <a:off x="548640" y="1783080"/>
            <a:ext cx="539496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1. 場所資源</a:t>
            </a:r>
          </a:p>
          <a:p>
            <a:pPr>
              <a:spcAft>
                <a:spcPts val="400"/>
              </a:spcAft>
              <a:defRPr sz="3000" b="0">
                <a:solidFill>
                  <a:srgbClr val="475569"/>
                </a:solidFill>
                <a:latin typeface="Microsoft JhengHei"/>
              </a:defRPr>
            </a:pPr>
            <a:r>
              <a:t>  – 天台水箱比喻與運維困境</a:t>
            </a:r>
          </a:p>
          <a:p>
            <a:pPr>
              <a:spcAft>
                <a:spcPts val="800"/>
              </a:spcAft>
              <a:defRPr sz="4000" b="1">
                <a:solidFill>
                  <a:srgbClr val="0F172A"/>
                </a:solidFill>
                <a:latin typeface="Microsoft JhengHei"/>
              </a:defRPr>
            </a:pPr>
            <a:r>
              <a:t>• 2. 雲資源</a:t>
            </a:r>
          </a:p>
          <a:p>
            <a:pPr>
              <a:spcAft>
                <a:spcPts val="400"/>
              </a:spcAft>
              <a:defRPr sz="3000" b="0">
                <a:solidFill>
                  <a:srgbClr val="475569"/>
                </a:solidFill>
                <a:latin typeface="Microsoft JhengHei"/>
              </a:defRPr>
            </a:pPr>
            <a:r>
              <a:t>  – 自來水比喻與對比表</a:t>
            </a:r>
          </a:p>
          <a:p>
            <a:pPr>
              <a:spcAft>
                <a:spcPts val="800"/>
              </a:spcAft>
              <a:defRPr sz="4000" b="1">
                <a:solidFill>
                  <a:srgbClr val="0F172A"/>
                </a:solidFill>
                <a:latin typeface="Microsoft JhengHei"/>
              </a:defRPr>
            </a:pPr>
            <a:r>
              <a:t>• 3. 軟件組件架構</a:t>
            </a:r>
          </a:p>
          <a:p>
            <a:pPr>
              <a:spcAft>
                <a:spcPts val="400"/>
              </a:spcAft>
              <a:defRPr sz="3000" b="0">
                <a:solidFill>
                  <a:srgbClr val="475569"/>
                </a:solidFill>
                <a:latin typeface="Microsoft JhengHei"/>
              </a:defRPr>
            </a:pPr>
            <a:r>
              <a:t>  – 人體器官比喻與五層堆疊</a:t>
            </a:r>
          </a:p>
        </p:txBody>
      </p:sp>
      <p:sp>
        <p:nvSpPr>
          <p:cNvPr id="10" name="TextBox 9"/>
          <p:cNvSpPr txBox="1"/>
          <p:nvPr/>
        </p:nvSpPr>
        <p:spPr>
          <a:xfrm>
            <a:off x="6217920" y="1783080"/>
            <a:ext cx="539496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4. 雲服務類別</a:t>
            </a:r>
          </a:p>
          <a:p>
            <a:pPr>
              <a:spcAft>
                <a:spcPts val="400"/>
              </a:spcAft>
              <a:defRPr sz="3000" b="0">
                <a:solidFill>
                  <a:srgbClr val="475569"/>
                </a:solidFill>
                <a:latin typeface="Microsoft JhengHei"/>
              </a:defRPr>
            </a:pPr>
            <a:r>
              <a:t>  – 餐飲料理模型與責任矩陣</a:t>
            </a:r>
          </a:p>
          <a:p>
            <a:pPr>
              <a:spcAft>
                <a:spcPts val="800"/>
              </a:spcAft>
              <a:defRPr sz="4000" b="1">
                <a:solidFill>
                  <a:srgbClr val="0F172A"/>
                </a:solidFill>
                <a:latin typeface="Microsoft JhengHei"/>
              </a:defRPr>
            </a:pPr>
            <a:r>
              <a:t>• 5. 服務實例與活動</a:t>
            </a:r>
          </a:p>
          <a:p>
            <a:pPr>
              <a:spcAft>
                <a:spcPts val="400"/>
              </a:spcAft>
              <a:defRPr sz="3000" b="0">
                <a:solidFill>
                  <a:srgbClr val="475569"/>
                </a:solidFill>
                <a:latin typeface="Microsoft JhengHei"/>
              </a:defRPr>
            </a:pPr>
            <a:r>
              <a:t>  – 三大模式實例與雙人挑戰</a:t>
            </a:r>
          </a:p>
          <a:p>
            <a:pPr>
              <a:spcAft>
                <a:spcPts val="800"/>
              </a:spcAft>
              <a:defRPr sz="4000" b="1">
                <a:solidFill>
                  <a:srgbClr val="0F172A"/>
                </a:solidFill>
                <a:latin typeface="Microsoft JhengHei"/>
              </a:defRPr>
            </a:pPr>
            <a:r>
              <a:t>• 6. 總結與預告</a:t>
            </a:r>
          </a:p>
          <a:p>
            <a:pPr>
              <a:spcAft>
                <a:spcPts val="400"/>
              </a:spcAft>
              <a:defRPr sz="3000" b="0">
                <a:solidFill>
                  <a:srgbClr val="475569"/>
                </a:solidFill>
                <a:latin typeface="Microsoft JhengHei"/>
              </a:defRPr>
            </a:pPr>
            <a:r>
              <a:t>  – 第一課知識圖譜與預告</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01 場所資源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04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964493" cy="54864"/>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280160" y="2011680"/>
            <a:ext cx="9628632" cy="3566160"/>
          </a:xfrm>
          <a:prstGeom prst="roundRect">
            <a:avLst>
              <a:gd name="adj" fmla="val 8000"/>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463040" y="2468880"/>
            <a:ext cx="9262872" cy="1280160"/>
          </a:xfrm>
          <a:prstGeom prst="rect">
            <a:avLst/>
          </a:prstGeom>
          <a:noFill/>
        </p:spPr>
        <p:txBody>
          <a:bodyPr wrap="square" lIns="45720" rIns="45720">
            <a:spAutoFit/>
          </a:bodyPr>
          <a:lstStyle/>
          <a:p>
            <a:pPr algn="ctr">
              <a:defRPr sz="5000" b="1">
                <a:solidFill>
                  <a:srgbClr val="0F172A"/>
                </a:solidFill>
                <a:latin typeface="Microsoft JhengHei"/>
              </a:defRPr>
            </a:pPr>
            <a:r>
              <a:t>1. 場所資源 (On-Premises)</a:t>
            </a:r>
          </a:p>
        </p:txBody>
      </p:sp>
      <p:sp>
        <p:nvSpPr>
          <p:cNvPr id="10" name="TextBox 9"/>
          <p:cNvSpPr txBox="1"/>
          <p:nvPr/>
        </p:nvSpPr>
        <p:spPr>
          <a:xfrm>
            <a:off x="1463040" y="3840480"/>
            <a:ext cx="9262872" cy="1097280"/>
          </a:xfrm>
          <a:prstGeom prst="rect">
            <a:avLst/>
          </a:prstGeom>
          <a:noFill/>
        </p:spPr>
        <p:txBody>
          <a:bodyPr wrap="square" lIns="45720" rIns="45720">
            <a:spAutoFit/>
          </a:bodyPr>
          <a:lstStyle/>
          <a:p>
            <a:pPr algn="ctr">
              <a:defRPr sz="3200" b="1">
                <a:solidFill>
                  <a:srgbClr val="F43F5E"/>
                </a:solidFill>
                <a:latin typeface="Microsoft JhengHei"/>
              </a:defRPr>
            </a:pPr>
            <a:r>
              <a:t>企業為什麼要買伺服器？從機房硬體到運維實況</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01 場所資源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05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1205616" cy="54864"/>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什麼是場所資源？</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本地部署 On-Premises</a:t>
            </a:r>
          </a:p>
          <a:p>
            <a:pPr>
              <a:spcAft>
                <a:spcPts val="400"/>
              </a:spcAft>
              <a:defRPr sz="3000" b="0">
                <a:solidFill>
                  <a:srgbClr val="475569"/>
                </a:solidFill>
                <a:latin typeface="Microsoft JhengHei"/>
              </a:defRPr>
            </a:pPr>
            <a:r>
              <a:t>  – 企業全資購買硬體設備</a:t>
            </a:r>
          </a:p>
          <a:p>
            <a:pPr>
              <a:spcAft>
                <a:spcPts val="800"/>
              </a:spcAft>
              <a:defRPr sz="4000" b="1">
                <a:solidFill>
                  <a:srgbClr val="0F172A"/>
                </a:solidFill>
                <a:latin typeface="Microsoft JhengHei"/>
              </a:defRPr>
            </a:pPr>
            <a:r>
              <a:t>• 實體安裝於自有大樓</a:t>
            </a:r>
          </a:p>
          <a:p>
            <a:pPr>
              <a:spcAft>
                <a:spcPts val="400"/>
              </a:spcAft>
              <a:defRPr sz="3000" b="0">
                <a:solidFill>
                  <a:srgbClr val="475569"/>
                </a:solidFill>
                <a:latin typeface="Microsoft JhengHei"/>
              </a:defRPr>
            </a:pPr>
            <a:r>
              <a:t>  – 例如學校伺服器機房</a:t>
            </a:r>
          </a:p>
          <a:p>
            <a:pPr>
              <a:spcAft>
                <a:spcPts val="800"/>
              </a:spcAft>
              <a:defRPr sz="4000" b="1">
                <a:solidFill>
                  <a:srgbClr val="0F172A"/>
                </a:solidFill>
                <a:latin typeface="Microsoft JhengHei"/>
              </a:defRPr>
            </a:pPr>
            <a:r>
              <a:t>• 完全自主管理掌控</a:t>
            </a:r>
          </a:p>
          <a:p>
            <a:pPr>
              <a:spcAft>
                <a:spcPts val="400"/>
              </a:spcAft>
              <a:defRPr sz="3000" b="0">
                <a:solidFill>
                  <a:srgbClr val="475569"/>
                </a:solidFill>
                <a:latin typeface="Microsoft JhengHei"/>
              </a:defRPr>
            </a:pPr>
            <a:r>
              <a:t>  – 承擔所有軟硬體與基建運維</a:t>
            </a:r>
          </a:p>
        </p:txBody>
      </p:sp>
      <p:sp>
        <p:nvSpPr>
          <p:cNvPr id="10" name="Rounded Rectangle 9"/>
          <p:cNvSpPr/>
          <p:nvPr/>
        </p:nvSpPr>
        <p:spPr>
          <a:xfrm>
            <a:off x="6217920" y="2660053"/>
            <a:ext cx="5468112" cy="3092373"/>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slide_06_iaas_rental.png"/>
          <p:cNvPicPr>
            <a:picLocks noChangeAspect="1"/>
          </p:cNvPicPr>
          <p:nvPr/>
        </p:nvPicPr>
        <p:blipFill>
          <a:blip r:embed="rId2"/>
          <a:stretch>
            <a:fillRect/>
          </a:stretch>
        </p:blipFill>
        <p:spPr>
          <a:xfrm>
            <a:off x="6263640" y="2705773"/>
            <a:ext cx="5376672" cy="3000933"/>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01 場所資源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06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1446739" cy="54864"/>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生動比喻：天台上的私家水箱</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天台私家水箱比喻</a:t>
            </a:r>
          </a:p>
          <a:p>
            <a:pPr>
              <a:spcAft>
                <a:spcPts val="400"/>
              </a:spcAft>
              <a:defRPr sz="3000" b="0">
                <a:solidFill>
                  <a:srgbClr val="475569"/>
                </a:solidFill>
                <a:latin typeface="Microsoft JhengHei"/>
              </a:defRPr>
            </a:pPr>
            <a:r>
              <a:t>  – 學校自行建造維護大水箱</a:t>
            </a:r>
          </a:p>
          <a:p>
            <a:pPr>
              <a:spcAft>
                <a:spcPts val="800"/>
              </a:spcAft>
              <a:defRPr sz="4000" b="1">
                <a:solidFill>
                  <a:srgbClr val="0F172A"/>
                </a:solidFill>
                <a:latin typeface="Microsoft JhengHei"/>
              </a:defRPr>
            </a:pPr>
            <a:r>
              <a:t>• 初期投資極高 💰</a:t>
            </a:r>
          </a:p>
          <a:p>
            <a:pPr>
              <a:spcAft>
                <a:spcPts val="400"/>
              </a:spcAft>
              <a:defRPr sz="3000" b="0">
                <a:solidFill>
                  <a:srgbClr val="475569"/>
                </a:solidFill>
                <a:latin typeface="Microsoft JhengHei"/>
              </a:defRPr>
            </a:pPr>
            <a:r>
              <a:t>  – 自費採購水箱與水泵管道</a:t>
            </a:r>
          </a:p>
          <a:p>
            <a:pPr>
              <a:spcAft>
                <a:spcPts val="800"/>
              </a:spcAft>
              <a:defRPr sz="4000" b="1">
                <a:solidFill>
                  <a:srgbClr val="0F172A"/>
                </a:solidFill>
                <a:latin typeface="Microsoft JhengHei"/>
              </a:defRPr>
            </a:pPr>
            <a:r>
              <a:t>• 持續維護繁重 🔧</a:t>
            </a:r>
          </a:p>
          <a:p>
            <a:pPr>
              <a:spcAft>
                <a:spcPts val="400"/>
              </a:spcAft>
              <a:defRPr sz="3000" b="0">
                <a:solidFill>
                  <a:srgbClr val="475569"/>
                </a:solidFill>
                <a:latin typeface="Microsoft JhengHei"/>
              </a:defRPr>
            </a:pPr>
            <a:r>
              <a:t>  – 清洗消毒與修補漏水全包</a:t>
            </a:r>
          </a:p>
        </p:txBody>
      </p:sp>
      <p:sp>
        <p:nvSpPr>
          <p:cNvPr id="10" name="Rounded Rectangle 9"/>
          <p:cNvSpPr/>
          <p:nvPr/>
        </p:nvSpPr>
        <p:spPr>
          <a:xfrm>
            <a:off x="6217920" y="2660053"/>
            <a:ext cx="5468112" cy="3092373"/>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ater_tank_analogy.png"/>
          <p:cNvPicPr>
            <a:picLocks noChangeAspect="1"/>
          </p:cNvPicPr>
          <p:nvPr/>
        </p:nvPicPr>
        <p:blipFill>
          <a:blip r:embed="rId2"/>
          <a:stretch>
            <a:fillRect/>
          </a:stretch>
        </p:blipFill>
        <p:spPr>
          <a:xfrm>
            <a:off x="6263640" y="2705773"/>
            <a:ext cx="5376672" cy="3000933"/>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01 場所資源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07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1687863" cy="54864"/>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小型企業場所資源的現實困境</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機房環境隱患重重</a:t>
            </a:r>
          </a:p>
          <a:p>
            <a:pPr>
              <a:spcAft>
                <a:spcPts val="400"/>
              </a:spcAft>
              <a:defRPr sz="3000" b="0">
                <a:solidFill>
                  <a:srgbClr val="475569"/>
                </a:solidFill>
                <a:latin typeface="Microsoft JhengHei"/>
              </a:defRPr>
            </a:pPr>
            <a:r>
              <a:t>  – 空調故障過熱、水管破裂漏水</a:t>
            </a:r>
          </a:p>
          <a:p>
            <a:pPr>
              <a:spcAft>
                <a:spcPts val="400"/>
              </a:spcAft>
              <a:defRPr sz="3000" b="0">
                <a:solidFill>
                  <a:srgbClr val="475569"/>
                </a:solidFill>
                <a:latin typeface="Microsoft JhengHei"/>
              </a:defRPr>
            </a:pPr>
            <a:r>
              <a:t>  – 半夜跳閘斷電，業務直接中斷</a:t>
            </a:r>
          </a:p>
          <a:p>
            <a:pPr>
              <a:spcAft>
                <a:spcPts val="800"/>
              </a:spcAft>
              <a:defRPr sz="4000" b="1">
                <a:solidFill>
                  <a:srgbClr val="0F172A"/>
                </a:solidFill>
                <a:latin typeface="Microsoft JhengHei"/>
              </a:defRPr>
            </a:pPr>
            <a:r>
              <a:t>• 折舊與維修成本高昂</a:t>
            </a:r>
          </a:p>
          <a:p>
            <a:pPr>
              <a:spcAft>
                <a:spcPts val="400"/>
              </a:spcAft>
              <a:defRPr sz="3000" b="0">
                <a:solidFill>
                  <a:srgbClr val="475569"/>
                </a:solidFill>
                <a:latin typeface="Microsoft JhengHei"/>
              </a:defRPr>
            </a:pPr>
            <a:r>
              <a:t>  – 硬體損毀需內部 IT 自行更換</a:t>
            </a:r>
          </a:p>
        </p:txBody>
      </p:sp>
      <p:sp>
        <p:nvSpPr>
          <p:cNvPr id="10" name="Rounded Rectangle 9"/>
          <p:cNvSpPr/>
          <p:nvPr/>
        </p:nvSpPr>
        <p:spPr>
          <a:xfrm>
            <a:off x="6757594" y="1737360"/>
            <a:ext cx="4388762"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slide_12_onprem_leak_disaster.png"/>
          <p:cNvPicPr>
            <a:picLocks noChangeAspect="1"/>
          </p:cNvPicPr>
          <p:nvPr/>
        </p:nvPicPr>
        <p:blipFill>
          <a:blip r:embed="rId2"/>
          <a:stretch>
            <a:fillRect/>
          </a:stretch>
        </p:blipFill>
        <p:spPr>
          <a:xfrm>
            <a:off x="6803314" y="1783080"/>
            <a:ext cx="4297322" cy="484632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01 場所資源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08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1928986" cy="54864"/>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場所資源核心特徵表 (Table 0)</a:t>
            </a:r>
          </a:p>
        </p:txBody>
      </p:sp>
      <p:sp>
        <p:nvSpPr>
          <p:cNvPr id="9" name="Rounded Rectangle 8"/>
          <p:cNvSpPr/>
          <p:nvPr/>
        </p:nvSpPr>
        <p:spPr>
          <a:xfrm>
            <a:off x="2002982" y="1737360"/>
            <a:ext cx="8182986"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table_0_onprem.png"/>
          <p:cNvPicPr>
            <a:picLocks noChangeAspect="1"/>
          </p:cNvPicPr>
          <p:nvPr/>
        </p:nvPicPr>
        <p:blipFill>
          <a:blip r:embed="rId2"/>
          <a:stretch>
            <a:fillRect/>
          </a:stretch>
        </p:blipFill>
        <p:spPr>
          <a:xfrm>
            <a:off x="2048702" y="1783080"/>
            <a:ext cx="8091546" cy="484632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01 場所資源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09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2170109" cy="54864"/>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課堂思考 1：學校電腦室急需 50 台電腦？</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Wanda 課堂情境思考：</a:t>
            </a:r>
          </a:p>
          <a:p>
            <a:pPr>
              <a:spcAft>
                <a:spcPts val="400"/>
              </a:spcAft>
              <a:defRPr sz="3000" b="0">
                <a:solidFill>
                  <a:srgbClr val="475569"/>
                </a:solidFill>
                <a:latin typeface="Microsoft JhengHei"/>
              </a:defRPr>
            </a:pPr>
            <a:r>
              <a:t>  – 如果學校下個月因學生人數激增，電腦室急需擴充 50 台高規格電腦：</a:t>
            </a:r>
          </a:p>
          <a:p>
            <a:pPr>
              <a:spcAft>
                <a:spcPts val="400"/>
              </a:spcAft>
              <a:defRPr sz="3000" b="0">
                <a:solidFill>
                  <a:srgbClr val="475569"/>
                </a:solidFill>
                <a:latin typeface="Microsoft JhengHei"/>
              </a:defRPr>
            </a:pPr>
            <a:r>
              <a:t>  – 從採購申報、核准報價、供應商發貨，到物理上架與佈線需要多久？</a:t>
            </a:r>
          </a:p>
          <a:p>
            <a:pPr>
              <a:spcAft>
                <a:spcPts val="400"/>
              </a:spcAft>
              <a:defRPr sz="3000" b="0">
                <a:solidFill>
                  <a:srgbClr val="475569"/>
                </a:solidFill>
                <a:latin typeface="Microsoft JhengHei"/>
              </a:defRPr>
            </a:pPr>
            <a:r>
              <a:t>  – 幾天？還是幾週？甚至幾個月？</a:t>
            </a:r>
          </a:p>
          <a:p>
            <a:pPr>
              <a:spcAft>
                <a:spcPts val="800"/>
              </a:spcAft>
              <a:defRPr sz="4000" b="1">
                <a:solidFill>
                  <a:srgbClr val="0F172A"/>
                </a:solidFill>
                <a:latin typeface="Microsoft JhengHei"/>
              </a:defRPr>
            </a:pPr>
            <a:r>
              <a:t>• 👉 請大家思考：這對學校的日常教學安排會帶來什麼影響？</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01 場所資源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10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2411233" cy="54864"/>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思考解析：場所資源最致命的擴容痛點</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痛點揭曉：缺乏彈性 (Inflexible)</a:t>
            </a:r>
          </a:p>
          <a:p>
            <a:pPr>
              <a:spcAft>
                <a:spcPts val="400"/>
              </a:spcAft>
              <a:defRPr sz="3000" b="0">
                <a:solidFill>
                  <a:srgbClr val="475569"/>
                </a:solidFill>
                <a:latin typeface="Microsoft JhengHei"/>
              </a:defRPr>
            </a:pPr>
            <a:r>
              <a:t>  – 這正是「場所資源」最致命的缺陷——嚴重缺乏彈性與即時響應能力！</a:t>
            </a:r>
          </a:p>
          <a:p>
            <a:pPr>
              <a:spcAft>
                <a:spcPts val="400"/>
              </a:spcAft>
              <a:defRPr sz="3000" b="0">
                <a:solidFill>
                  <a:srgbClr val="475569"/>
                </a:solidFill>
                <a:latin typeface="Microsoft JhengHei"/>
              </a:defRPr>
            </a:pPr>
            <a:r>
              <a:t>  – ⏳ 緩慢的部署周期：無法應對業務突發增長的需求</a:t>
            </a:r>
          </a:p>
          <a:p>
            <a:pPr>
              <a:spcAft>
                <a:spcPts val="400"/>
              </a:spcAft>
              <a:defRPr sz="3000" b="0">
                <a:solidFill>
                  <a:srgbClr val="475569"/>
                </a:solidFill>
                <a:latin typeface="Microsoft JhengHei"/>
              </a:defRPr>
            </a:pPr>
            <a:r>
              <a:t>  – 💸 沉重的閒置浪費：一旦活動結束或學生畢業，閒置硬體依然在折舊</a:t>
            </a:r>
          </a:p>
          <a:p>
            <a:pPr>
              <a:spcAft>
                <a:spcPts val="800"/>
              </a:spcAft>
              <a:defRPr sz="4000" b="1">
                <a:solidFill>
                  <a:srgbClr val="0F172A"/>
                </a:solidFill>
                <a:latin typeface="Microsoft JhengHei"/>
              </a:defRPr>
            </a:pPr>
            <a:r>
              <a:t>• 👉 企業急需一種能像「呼吸一樣自由縮放」的運算資源！</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01 場所資源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11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2652356" cy="54864"/>
          </a:xfrm>
          <a:prstGeom prst="round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承前啟後：既然自建機房又慢又貴...</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Wanda 課堂啟發問句 (Transition)：</a:t>
            </a:r>
          </a:p>
          <a:p>
            <a:pPr>
              <a:spcAft>
                <a:spcPts val="400"/>
              </a:spcAft>
              <a:defRPr sz="3000" b="0">
                <a:solidFill>
                  <a:srgbClr val="475569"/>
                </a:solidFill>
                <a:latin typeface="Microsoft JhengHei"/>
              </a:defRPr>
            </a:pPr>
            <a:r>
              <a:t>  – 「如果自己花大錢買硬體既慢又昂貴，維護又那麼痛苦...」</a:t>
            </a:r>
          </a:p>
          <a:p>
            <a:pPr>
              <a:spcAft>
                <a:spcPts val="400"/>
              </a:spcAft>
              <a:defRPr sz="3000" b="0">
                <a:solidFill>
                  <a:srgbClr val="475569"/>
                </a:solidFill>
                <a:latin typeface="Microsoft JhengHei"/>
              </a:defRPr>
            </a:pPr>
            <a:r>
              <a:t>  – 「科技世界中，有沒有更聰明、更優雅的替代方案？」</a:t>
            </a:r>
          </a:p>
          <a:p>
            <a:pPr>
              <a:spcAft>
                <a:spcPts val="800"/>
              </a:spcAft>
              <a:defRPr sz="4000" b="1">
                <a:solidFill>
                  <a:srgbClr val="0F172A"/>
                </a:solidFill>
                <a:latin typeface="Microsoft JhengHei"/>
              </a:defRPr>
            </a:pPr>
            <a:r>
              <a:t>• 🚀 答案就是：雲端運算 (Cloud Computing)！</a:t>
            </a:r>
          </a:p>
          <a:p>
            <a:pPr>
              <a:spcAft>
                <a:spcPts val="400"/>
              </a:spcAft>
              <a:defRPr sz="3000" b="0">
                <a:solidFill>
                  <a:srgbClr val="475569"/>
                </a:solidFill>
                <a:latin typeface="Microsoft JhengHei"/>
              </a:defRPr>
            </a:pPr>
            <a:r>
              <a:t>  – 從『重資產買機器』，徹底轉向『輕資產租服務』！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02 雲資源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12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2893479"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280160" y="2011680"/>
            <a:ext cx="9628632" cy="3566160"/>
          </a:xfrm>
          <a:prstGeom prst="roundRect">
            <a:avLst>
              <a:gd name="adj" fmla="val 8000"/>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463040" y="2468880"/>
            <a:ext cx="9262872" cy="1280160"/>
          </a:xfrm>
          <a:prstGeom prst="rect">
            <a:avLst/>
          </a:prstGeom>
          <a:noFill/>
        </p:spPr>
        <p:txBody>
          <a:bodyPr wrap="square" lIns="45720" rIns="45720">
            <a:spAutoFit/>
          </a:bodyPr>
          <a:lstStyle/>
          <a:p>
            <a:pPr algn="ctr">
              <a:defRPr sz="5000" b="1">
                <a:solidFill>
                  <a:srgbClr val="0F172A"/>
                </a:solidFill>
                <a:latin typeface="Microsoft JhengHei"/>
              </a:defRPr>
            </a:pPr>
            <a:r>
              <a:t>2. 雲資源 (Cloud Resources)</a:t>
            </a:r>
          </a:p>
        </p:txBody>
      </p:sp>
      <p:sp>
        <p:nvSpPr>
          <p:cNvPr id="10" name="TextBox 9"/>
          <p:cNvSpPr txBox="1"/>
          <p:nvPr/>
        </p:nvSpPr>
        <p:spPr>
          <a:xfrm>
            <a:off x="1463040" y="3840480"/>
            <a:ext cx="9262872" cy="1097280"/>
          </a:xfrm>
          <a:prstGeom prst="rect">
            <a:avLst/>
          </a:prstGeom>
          <a:noFill/>
        </p:spPr>
        <p:txBody>
          <a:bodyPr wrap="square" lIns="45720" rIns="45720">
            <a:spAutoFit/>
          </a:bodyPr>
          <a:lstStyle/>
          <a:p>
            <a:pPr algn="ctr">
              <a:defRPr sz="3200" b="1">
                <a:solidFill>
                  <a:srgbClr val="2563EB"/>
                </a:solidFill>
                <a:latin typeface="Microsoft JhengHei"/>
              </a:defRPr>
            </a:pPr>
            <a:r>
              <a:t>從「買硬體」到「租服務」的科技飛躍</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02 雲資源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13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3134602"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什麼是雲資源？</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雲端運算資源</a:t>
            </a:r>
          </a:p>
          <a:p>
            <a:pPr>
              <a:spcAft>
                <a:spcPts val="400"/>
              </a:spcAft>
              <a:defRPr sz="3000" b="0">
                <a:solidFill>
                  <a:srgbClr val="475569"/>
                </a:solidFill>
                <a:latin typeface="Microsoft JhengHei"/>
              </a:defRPr>
            </a:pPr>
            <a:r>
              <a:t>  – 伺服器、儲存與網路硬體</a:t>
            </a:r>
          </a:p>
          <a:p>
            <a:pPr>
              <a:spcAft>
                <a:spcPts val="800"/>
              </a:spcAft>
              <a:defRPr sz="4000" b="1">
                <a:solidFill>
                  <a:srgbClr val="0F172A"/>
                </a:solidFill>
                <a:latin typeface="Microsoft JhengHei"/>
              </a:defRPr>
            </a:pPr>
            <a:r>
              <a:t>• 雲端供應商持有維護</a:t>
            </a:r>
          </a:p>
          <a:p>
            <a:pPr>
              <a:spcAft>
                <a:spcPts val="400"/>
              </a:spcAft>
              <a:defRPr sz="3000" b="0">
                <a:solidFill>
                  <a:srgbClr val="475569"/>
                </a:solidFill>
                <a:latin typeface="Microsoft JhengHei"/>
              </a:defRPr>
            </a:pPr>
            <a:r>
              <a:t>  – AWS、GCP、Azure 全球機房</a:t>
            </a:r>
          </a:p>
          <a:p>
            <a:pPr>
              <a:spcAft>
                <a:spcPts val="800"/>
              </a:spcAft>
              <a:defRPr sz="4000" b="1">
                <a:solidFill>
                  <a:srgbClr val="0F172A"/>
                </a:solidFill>
                <a:latin typeface="Microsoft JhengHei"/>
              </a:defRPr>
            </a:pPr>
            <a:r>
              <a:t>• 透過網路按需租用</a:t>
            </a:r>
          </a:p>
          <a:p>
            <a:pPr>
              <a:spcAft>
                <a:spcPts val="400"/>
              </a:spcAft>
              <a:defRPr sz="3000" b="0">
                <a:solidFill>
                  <a:srgbClr val="475569"/>
                </a:solidFill>
                <a:latin typeface="Microsoft JhengHei"/>
              </a:defRPr>
            </a:pPr>
            <a:r>
              <a:t>  – 按實際用量付費，隨開隨用</a:t>
            </a:r>
          </a:p>
        </p:txBody>
      </p:sp>
      <p:sp>
        <p:nvSpPr>
          <p:cNvPr id="10" name="Rounded Rectangle 9"/>
          <p:cNvSpPr/>
          <p:nvPr/>
        </p:nvSpPr>
        <p:spPr>
          <a:xfrm>
            <a:off x="6217920" y="2660053"/>
            <a:ext cx="5468112" cy="3092373"/>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slide_07_massive_datacenter.png"/>
          <p:cNvPicPr>
            <a:picLocks noChangeAspect="1"/>
          </p:cNvPicPr>
          <p:nvPr/>
        </p:nvPicPr>
        <p:blipFill>
          <a:blip r:embed="rId2"/>
          <a:stretch>
            <a:fillRect/>
          </a:stretch>
        </p:blipFill>
        <p:spPr>
          <a:xfrm>
            <a:off x="6263640" y="2705773"/>
            <a:ext cx="5376672" cy="3000933"/>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02 雲資源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14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3375726"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雲端供應商在全球的超大規模數據中心</a:t>
            </a:r>
          </a:p>
        </p:txBody>
      </p:sp>
      <p:sp>
        <p:nvSpPr>
          <p:cNvPr id="9" name="Rounded Rectangle 8"/>
          <p:cNvSpPr/>
          <p:nvPr/>
        </p:nvSpPr>
        <p:spPr>
          <a:xfrm>
            <a:off x="1707261" y="1737360"/>
            <a:ext cx="8774430"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slide_07_massive_datacenter.png"/>
          <p:cNvPicPr>
            <a:picLocks noChangeAspect="1"/>
          </p:cNvPicPr>
          <p:nvPr/>
        </p:nvPicPr>
        <p:blipFill>
          <a:blip r:embed="rId2"/>
          <a:stretch>
            <a:fillRect/>
          </a:stretch>
        </p:blipFill>
        <p:spPr>
          <a:xfrm>
            <a:off x="1752981" y="1783080"/>
            <a:ext cx="8682990" cy="484632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02 雲資源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15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3616849"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生動比喻：扭開水龍頭就有自來水</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接通城市自來水管網</a:t>
            </a:r>
          </a:p>
          <a:p>
            <a:pPr>
              <a:spcAft>
                <a:spcPts val="400"/>
              </a:spcAft>
              <a:defRPr sz="3000" b="0">
                <a:solidFill>
                  <a:srgbClr val="475569"/>
                </a:solidFill>
                <a:latin typeface="Microsoft JhengHei"/>
              </a:defRPr>
            </a:pPr>
            <a:r>
              <a:t>  – 即開即用，無需自己建蓄水池</a:t>
            </a:r>
          </a:p>
          <a:p>
            <a:pPr>
              <a:spcAft>
                <a:spcPts val="800"/>
              </a:spcAft>
              <a:defRPr sz="4000" b="1">
                <a:solidFill>
                  <a:srgbClr val="0F172A"/>
                </a:solidFill>
                <a:latin typeface="Microsoft JhengHei"/>
              </a:defRPr>
            </a:pPr>
            <a:r>
              <a:t>• 彈性無限隨需應變 📈</a:t>
            </a:r>
          </a:p>
          <a:p>
            <a:pPr>
              <a:spcAft>
                <a:spcPts val="400"/>
              </a:spcAft>
              <a:defRPr sz="3000" b="0">
                <a:solidFill>
                  <a:srgbClr val="475569"/>
                </a:solidFill>
                <a:latin typeface="Microsoft JhengHei"/>
              </a:defRPr>
            </a:pPr>
            <a:r>
              <a:t>  – 用水暴增？開大水龍頭即可</a:t>
            </a:r>
          </a:p>
          <a:p>
            <a:pPr>
              <a:spcAft>
                <a:spcPts val="800"/>
              </a:spcAft>
              <a:defRPr sz="4000" b="1">
                <a:solidFill>
                  <a:srgbClr val="0F172A"/>
                </a:solidFill>
                <a:latin typeface="Microsoft JhengHei"/>
              </a:defRPr>
            </a:pPr>
            <a:r>
              <a:t>• 按量計費 Pay-as-you-go</a:t>
            </a:r>
          </a:p>
          <a:p>
            <a:pPr>
              <a:spcAft>
                <a:spcPts val="400"/>
              </a:spcAft>
              <a:defRPr sz="3000" b="0">
                <a:solidFill>
                  <a:srgbClr val="475569"/>
                </a:solidFill>
                <a:latin typeface="Microsoft JhengHei"/>
              </a:defRPr>
            </a:pPr>
            <a:r>
              <a:t>  – 用多少付多少，免重資產</a:t>
            </a:r>
          </a:p>
        </p:txBody>
      </p:sp>
      <p:sp>
        <p:nvSpPr>
          <p:cNvPr id="10" name="Rounded Rectangle 9"/>
          <p:cNvSpPr/>
          <p:nvPr/>
        </p:nvSpPr>
        <p:spPr>
          <a:xfrm>
            <a:off x="6217920" y="2660053"/>
            <a:ext cx="5468112" cy="3092373"/>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ater_tank_analogy.png"/>
          <p:cNvPicPr>
            <a:picLocks noChangeAspect="1"/>
          </p:cNvPicPr>
          <p:nvPr/>
        </p:nvPicPr>
        <p:blipFill>
          <a:blip r:embed="rId2"/>
          <a:stretch>
            <a:fillRect/>
          </a:stretch>
        </p:blipFill>
        <p:spPr>
          <a:xfrm>
            <a:off x="6263640" y="2705773"/>
            <a:ext cx="5376672" cy="3000933"/>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02 雲資源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16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3857972"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雲資源核心特徵表 (Table 1)</a:t>
            </a:r>
          </a:p>
        </p:txBody>
      </p:sp>
      <p:sp>
        <p:nvSpPr>
          <p:cNvPr id="9" name="Rounded Rectangle 8"/>
          <p:cNvSpPr/>
          <p:nvPr/>
        </p:nvSpPr>
        <p:spPr>
          <a:xfrm>
            <a:off x="2002982" y="1737360"/>
            <a:ext cx="8182986"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table_1_cloud.png"/>
          <p:cNvPicPr>
            <a:picLocks noChangeAspect="1"/>
          </p:cNvPicPr>
          <p:nvPr/>
        </p:nvPicPr>
        <p:blipFill>
          <a:blip r:embed="rId2"/>
          <a:stretch>
            <a:fillRect/>
          </a:stretch>
        </p:blipFill>
        <p:spPr>
          <a:xfrm>
            <a:off x="2048702" y="1783080"/>
            <a:ext cx="8091546" cy="484632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02 雲資源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17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4099096"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場所資源 vs 雲資源全方位對比 (Table 2)</a:t>
            </a:r>
          </a:p>
        </p:txBody>
      </p:sp>
      <p:sp>
        <p:nvSpPr>
          <p:cNvPr id="9" name="Rounded Rectangle 8"/>
          <p:cNvSpPr/>
          <p:nvPr/>
        </p:nvSpPr>
        <p:spPr>
          <a:xfrm>
            <a:off x="1870893" y="1737360"/>
            <a:ext cx="8447164"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table_onprem_vs_cloud.png"/>
          <p:cNvPicPr>
            <a:picLocks noChangeAspect="1"/>
          </p:cNvPicPr>
          <p:nvPr/>
        </p:nvPicPr>
        <p:blipFill>
          <a:blip r:embed="rId2"/>
          <a:stretch>
            <a:fillRect/>
          </a:stretch>
        </p:blipFill>
        <p:spPr>
          <a:xfrm>
            <a:off x="1916613" y="1783080"/>
            <a:ext cx="8355724" cy="484632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02 雲資源</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18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4340219"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課堂思考 2：為什麼初創企業首選雲端？</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Wanda 思考題：為什麼初創公司都不自己買伺服器？</a:t>
            </a:r>
          </a:p>
          <a:p>
            <a:pPr>
              <a:spcAft>
                <a:spcPts val="400"/>
              </a:spcAft>
              <a:defRPr sz="3000" b="0">
                <a:solidFill>
                  <a:srgbClr val="475569"/>
                </a:solidFill>
                <a:latin typeface="Microsoft JhengHei"/>
              </a:defRPr>
            </a:pPr>
            <a:r>
              <a:t>  – ① 極低門檻：無需數十萬採購，幾十元即可開機</a:t>
            </a:r>
          </a:p>
          <a:p>
            <a:pPr>
              <a:spcAft>
                <a:spcPts val="400"/>
              </a:spcAft>
              <a:defRPr sz="3000" b="0">
                <a:solidFill>
                  <a:srgbClr val="475569"/>
                </a:solidFill>
                <a:latin typeface="Microsoft JhengHei"/>
              </a:defRPr>
            </a:pPr>
            <a:r>
              <a:t>  – ② 極快上線：數分鐘內全球部署，搶佔市場</a:t>
            </a:r>
          </a:p>
          <a:p>
            <a:pPr>
              <a:spcAft>
                <a:spcPts val="400"/>
              </a:spcAft>
              <a:defRPr sz="3000" b="0">
                <a:solidFill>
                  <a:srgbClr val="475569"/>
                </a:solidFill>
                <a:latin typeface="Microsoft JhengHei"/>
              </a:defRPr>
            </a:pPr>
            <a:r>
              <a:t>  – ③ 無縫擴展：流量暴增時雲端自動秒級擴容！</a:t>
            </a:r>
          </a:p>
          <a:p>
            <a:pPr>
              <a:spcAft>
                <a:spcPts val="800"/>
              </a:spcAft>
              <a:defRPr sz="4000" b="1">
                <a:solidFill>
                  <a:srgbClr val="0F172A"/>
                </a:solidFill>
                <a:latin typeface="Microsoft JhengHei"/>
              </a:defRPr>
            </a:pPr>
            <a:r>
              <a:t>• 👉 專注創新，把繁重運維交給專業雲廠商！</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03 軟件組件和服務</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19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4581342" cy="54864"/>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280160" y="2011680"/>
            <a:ext cx="9628632" cy="3566160"/>
          </a:xfrm>
          <a:prstGeom prst="roundRect">
            <a:avLst>
              <a:gd name="adj" fmla="val 8000"/>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463040" y="2468880"/>
            <a:ext cx="9262872" cy="1280160"/>
          </a:xfrm>
          <a:prstGeom prst="rect">
            <a:avLst/>
          </a:prstGeom>
          <a:noFill/>
        </p:spPr>
        <p:txBody>
          <a:bodyPr wrap="square" lIns="45720" rIns="45720">
            <a:spAutoFit/>
          </a:bodyPr>
          <a:lstStyle/>
          <a:p>
            <a:pPr algn="ctr">
              <a:defRPr sz="5000" b="1">
                <a:solidFill>
                  <a:srgbClr val="0F172A"/>
                </a:solidFill>
                <a:latin typeface="Microsoft JhengHei"/>
              </a:defRPr>
            </a:pPr>
            <a:r>
              <a:t>3. 軟件組件和服務</a:t>
            </a:r>
          </a:p>
        </p:txBody>
      </p:sp>
      <p:sp>
        <p:nvSpPr>
          <p:cNvPr id="10" name="TextBox 9"/>
          <p:cNvSpPr txBox="1"/>
          <p:nvPr/>
        </p:nvSpPr>
        <p:spPr>
          <a:xfrm>
            <a:off x="1463040" y="3840480"/>
            <a:ext cx="9262872" cy="1097280"/>
          </a:xfrm>
          <a:prstGeom prst="rect">
            <a:avLst/>
          </a:prstGeom>
          <a:noFill/>
        </p:spPr>
        <p:txBody>
          <a:bodyPr wrap="square" lIns="45720" rIns="45720">
            <a:spAutoFit/>
          </a:bodyPr>
          <a:lstStyle/>
          <a:p>
            <a:pPr algn="ctr">
              <a:defRPr sz="3200" b="1">
                <a:solidFill>
                  <a:srgbClr val="8B5CF6"/>
                </a:solidFill>
                <a:latin typeface="Microsoft JhengHei"/>
              </a:defRPr>
            </a:pPr>
            <a:r>
              <a:t>剖析應用程式的五層架構與人體器官比喻</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03 軟件組件和服務</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20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4822466" cy="54864"/>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承前啟後：硬體之上，到底跑著什麼？</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Wanda 課堂啟發問句 (Transition)：</a:t>
            </a:r>
          </a:p>
          <a:p>
            <a:pPr>
              <a:spcAft>
                <a:spcPts val="400"/>
              </a:spcAft>
              <a:defRPr sz="3000" b="0">
                <a:solidFill>
                  <a:srgbClr val="475569"/>
                </a:solidFill>
                <a:latin typeface="Microsoft JhengHei"/>
              </a:defRPr>
            </a:pPr>
            <a:r>
              <a:t>  – 「雲端供應商為我們提供伺服器與儲存等硬體資源。」</a:t>
            </a:r>
          </a:p>
          <a:p>
            <a:pPr>
              <a:spcAft>
                <a:spcPts val="400"/>
              </a:spcAft>
              <a:defRPr sz="3000" b="0">
                <a:solidFill>
                  <a:srgbClr val="475569"/>
                </a:solidFill>
                <a:latin typeface="Microsoft JhengHei"/>
              </a:defRPr>
            </a:pPr>
            <a:r>
              <a:t>  – 「但一個能運行的 App 絕不只有硬體——它上面還跑著什麼軟體？」</a:t>
            </a:r>
          </a:p>
          <a:p>
            <a:pPr>
              <a:spcAft>
                <a:spcPts val="800"/>
              </a:spcAft>
              <a:defRPr sz="4000" b="1">
                <a:solidFill>
                  <a:srgbClr val="0F172A"/>
                </a:solidFill>
                <a:latin typeface="Microsoft JhengHei"/>
              </a:defRPr>
            </a:pPr>
            <a:r>
              <a:t>• 💡 核心認知：</a:t>
            </a:r>
          </a:p>
          <a:p>
            <a:pPr>
              <a:spcAft>
                <a:spcPts val="400"/>
              </a:spcAft>
              <a:defRPr sz="3000" b="0">
                <a:solidFill>
                  <a:srgbClr val="475569"/>
                </a:solidFill>
                <a:latin typeface="Microsoft JhengHei"/>
              </a:defRPr>
            </a:pPr>
            <a:r>
              <a:t>  – 任何我們日常使用的 App，都是由多個層級協同運作的「軟體堆疊」！</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03 軟件組件和服務</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21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5063589" cy="54864"/>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App 是一個層層堆疊的「軟體堆疊」</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應用程式不是單一物體</a:t>
            </a:r>
          </a:p>
          <a:p>
            <a:pPr>
              <a:spcAft>
                <a:spcPts val="400"/>
              </a:spcAft>
              <a:defRPr sz="3000" b="0">
                <a:solidFill>
                  <a:srgbClr val="475569"/>
                </a:solidFill>
                <a:latin typeface="Microsoft JhengHei"/>
              </a:defRPr>
            </a:pPr>
            <a:r>
              <a:t>  – 由多個組件協同運作而成</a:t>
            </a:r>
          </a:p>
          <a:p>
            <a:pPr>
              <a:spcAft>
                <a:spcPts val="800"/>
              </a:spcAft>
              <a:defRPr sz="4000" b="1">
                <a:solidFill>
                  <a:srgbClr val="0F172A"/>
                </a:solidFill>
                <a:latin typeface="Microsoft JhengHei"/>
              </a:defRPr>
            </a:pPr>
            <a:r>
              <a:t>• 五層標準架構 Stack</a:t>
            </a:r>
          </a:p>
          <a:p>
            <a:pPr>
              <a:spcAft>
                <a:spcPts val="400"/>
              </a:spcAft>
              <a:defRPr sz="3000" b="0">
                <a:solidFill>
                  <a:srgbClr val="475569"/>
                </a:solidFill>
                <a:latin typeface="Microsoft JhengHei"/>
              </a:defRPr>
            </a:pPr>
            <a:r>
              <a:t>  – 從最底層硬體向上堆疊</a:t>
            </a:r>
          </a:p>
          <a:p>
            <a:pPr>
              <a:spcAft>
                <a:spcPts val="800"/>
              </a:spcAft>
              <a:defRPr sz="4000" b="1">
                <a:solidFill>
                  <a:srgbClr val="0F172A"/>
                </a:solidFill>
                <a:latin typeface="Microsoft JhengHei"/>
              </a:defRPr>
            </a:pPr>
            <a:r>
              <a:t>• 各司其職緊密配合</a:t>
            </a:r>
          </a:p>
          <a:p>
            <a:pPr>
              <a:spcAft>
                <a:spcPts val="400"/>
              </a:spcAft>
              <a:defRPr sz="3000" b="0">
                <a:solidFill>
                  <a:srgbClr val="475569"/>
                </a:solidFill>
                <a:latin typeface="Microsoft JhengHei"/>
              </a:defRPr>
            </a:pPr>
            <a:r>
              <a:t>  – 共同支撐終端使用者介面</a:t>
            </a:r>
          </a:p>
        </p:txBody>
      </p:sp>
      <p:sp>
        <p:nvSpPr>
          <p:cNvPr id="10" name="Rounded Rectangle 9"/>
          <p:cNvSpPr/>
          <p:nvPr/>
        </p:nvSpPr>
        <p:spPr>
          <a:xfrm>
            <a:off x="6217920" y="2480310"/>
            <a:ext cx="5468112" cy="3451860"/>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slide_stack_layers_card.png"/>
          <p:cNvPicPr>
            <a:picLocks noChangeAspect="1"/>
          </p:cNvPicPr>
          <p:nvPr/>
        </p:nvPicPr>
        <p:blipFill>
          <a:blip r:embed="rId2"/>
          <a:stretch>
            <a:fillRect/>
          </a:stretch>
        </p:blipFill>
        <p:spPr>
          <a:xfrm>
            <a:off x="6263640" y="2526030"/>
            <a:ext cx="5376672" cy="336042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03 軟件組件和服務</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22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5304712" cy="54864"/>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生動比喻：軟體組件就像人體器官 🫀</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操作系統 = 大腦</a:t>
            </a:r>
          </a:p>
          <a:p>
            <a:pPr>
              <a:spcAft>
                <a:spcPts val="400"/>
              </a:spcAft>
              <a:defRPr sz="3000" b="0">
                <a:solidFill>
                  <a:srgbClr val="475569"/>
                </a:solidFill>
                <a:latin typeface="Microsoft JhengHei"/>
              </a:defRPr>
            </a:pPr>
            <a:r>
              <a:t>  – 掌管硬體協調運作</a:t>
            </a:r>
          </a:p>
          <a:p>
            <a:pPr>
              <a:spcAft>
                <a:spcPts val="800"/>
              </a:spcAft>
              <a:defRPr sz="4000" b="1">
                <a:solidFill>
                  <a:srgbClr val="0F172A"/>
                </a:solidFill>
                <a:latin typeface="Microsoft JhengHei"/>
              </a:defRPr>
            </a:pPr>
            <a:r>
              <a:t>• 💪 運行環境 = 肌肉</a:t>
            </a:r>
          </a:p>
          <a:p>
            <a:pPr>
              <a:spcAft>
                <a:spcPts val="400"/>
              </a:spcAft>
              <a:defRPr sz="3000" b="0">
                <a:solidFill>
                  <a:srgbClr val="475569"/>
                </a:solidFill>
                <a:latin typeface="Microsoft JhengHei"/>
              </a:defRPr>
            </a:pPr>
            <a:r>
              <a:t>  – 代碼執行 (Python/Java)</a:t>
            </a:r>
          </a:p>
          <a:p>
            <a:pPr>
              <a:spcAft>
                <a:spcPts val="800"/>
              </a:spcAft>
              <a:defRPr sz="4000" b="1">
                <a:solidFill>
                  <a:srgbClr val="0F172A"/>
                </a:solidFill>
                <a:latin typeface="Microsoft JhengHei"/>
              </a:defRPr>
            </a:pPr>
            <a:r>
              <a:t>• ⚡ 中間件 = 神經系統</a:t>
            </a:r>
          </a:p>
          <a:p>
            <a:pPr>
              <a:spcAft>
                <a:spcPts val="400"/>
              </a:spcAft>
              <a:defRPr sz="3000" b="0">
                <a:solidFill>
                  <a:srgbClr val="475569"/>
                </a:solidFill>
                <a:latin typeface="Microsoft JhengHei"/>
              </a:defRPr>
            </a:pPr>
            <a:r>
              <a:t>  – 串聯應用與資料庫</a:t>
            </a:r>
          </a:p>
        </p:txBody>
      </p:sp>
      <p:sp>
        <p:nvSpPr>
          <p:cNvPr id="10" name="Rounded Rectangle 9"/>
          <p:cNvSpPr/>
          <p:nvPr/>
        </p:nvSpPr>
        <p:spPr>
          <a:xfrm>
            <a:off x="6217920" y="2660053"/>
            <a:ext cx="5468112" cy="3092373"/>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software_stack_organs.png"/>
          <p:cNvPicPr>
            <a:picLocks noChangeAspect="1"/>
          </p:cNvPicPr>
          <p:nvPr/>
        </p:nvPicPr>
        <p:blipFill>
          <a:blip r:embed="rId2"/>
          <a:stretch>
            <a:fillRect/>
          </a:stretch>
        </p:blipFill>
        <p:spPr>
          <a:xfrm>
            <a:off x="6263640" y="2705773"/>
            <a:ext cx="5376672" cy="3000933"/>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03 軟件組件和服務</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23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5545836" cy="54864"/>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軟體五層組件與人體器官比喻表 (Table 3)</a:t>
            </a:r>
          </a:p>
        </p:txBody>
      </p:sp>
      <p:sp>
        <p:nvSpPr>
          <p:cNvPr id="9" name="Rounded Rectangle 8"/>
          <p:cNvSpPr/>
          <p:nvPr/>
        </p:nvSpPr>
        <p:spPr>
          <a:xfrm>
            <a:off x="2728390" y="1737360"/>
            <a:ext cx="6732170"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table_3_organs.png"/>
          <p:cNvPicPr>
            <a:picLocks noChangeAspect="1"/>
          </p:cNvPicPr>
          <p:nvPr/>
        </p:nvPicPr>
        <p:blipFill>
          <a:blip r:embed="rId2"/>
          <a:stretch>
            <a:fillRect/>
          </a:stretch>
        </p:blipFill>
        <p:spPr>
          <a:xfrm>
            <a:off x="2774110" y="1783080"/>
            <a:ext cx="6640730" cy="4846320"/>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03 軟件組件和服務</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24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5786959" cy="54864"/>
          </a:xfrm>
          <a:prstGeom prst="roundRect">
            <a:avLst/>
          </a:prstGeom>
          <a:solidFill>
            <a:srgbClr val="8B5C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為什麼這個堆疊對雲端運算至關重要？</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關鍵啟發：雲端供應商可以為你代管「不同層級」！</a:t>
            </a:r>
          </a:p>
          <a:p>
            <a:pPr>
              <a:spcAft>
                <a:spcPts val="400"/>
              </a:spcAft>
              <a:defRPr sz="3000" b="0">
                <a:solidFill>
                  <a:srgbClr val="475569"/>
                </a:solidFill>
                <a:latin typeface="Microsoft JhengHei"/>
              </a:defRPr>
            </a:pPr>
            <a:r>
              <a:t>  – 🛠️ 只租底層：只租硬體與虛擬機，OS 與軟體全自理 (IaaS)</a:t>
            </a:r>
          </a:p>
          <a:p>
            <a:pPr>
              <a:spcAft>
                <a:spcPts val="400"/>
              </a:spcAft>
              <a:defRPr sz="3000" b="0">
                <a:solidFill>
                  <a:srgbClr val="475569"/>
                </a:solidFill>
                <a:latin typeface="Microsoft JhengHei"/>
              </a:defRPr>
            </a:pPr>
            <a:r>
              <a:t>  – ⚡ 代管中層：OS 與環境全包，你只需上傳代碼 (PaaS)</a:t>
            </a:r>
          </a:p>
          <a:p>
            <a:pPr>
              <a:spcAft>
                <a:spcPts val="400"/>
              </a:spcAft>
              <a:defRPr sz="3000" b="0">
                <a:solidFill>
                  <a:srgbClr val="475569"/>
                </a:solidFill>
                <a:latin typeface="Microsoft JhengHei"/>
              </a:defRPr>
            </a:pPr>
            <a:r>
              <a:t>  – 📱 全包上層：連應用都做好了，打開瀏覽器直接用 (SaaS)</a:t>
            </a:r>
          </a:p>
          <a:p>
            <a:pPr>
              <a:spcAft>
                <a:spcPts val="800"/>
              </a:spcAft>
              <a:defRPr sz="4000" b="1">
                <a:solidFill>
                  <a:srgbClr val="0F172A"/>
                </a:solidFill>
                <a:latin typeface="Microsoft JhengHei"/>
              </a:defRPr>
            </a:pPr>
            <a:r>
              <a:t>• 👉 這就直接引出了雲計算最核心的分類：雲服務三大類別！</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04 雲服務類別</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25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6028082" cy="54864"/>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280160" y="2011680"/>
            <a:ext cx="9628632" cy="3566160"/>
          </a:xfrm>
          <a:prstGeom prst="roundRect">
            <a:avLst>
              <a:gd name="adj" fmla="val 8000"/>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463040" y="2468880"/>
            <a:ext cx="9262872" cy="1280160"/>
          </a:xfrm>
          <a:prstGeom prst="rect">
            <a:avLst/>
          </a:prstGeom>
          <a:noFill/>
        </p:spPr>
        <p:txBody>
          <a:bodyPr wrap="square" lIns="45720" rIns="45720">
            <a:spAutoFit/>
          </a:bodyPr>
          <a:lstStyle/>
          <a:p>
            <a:pPr algn="ctr">
              <a:defRPr sz="5000" b="1">
                <a:solidFill>
                  <a:srgbClr val="0F172A"/>
                </a:solidFill>
                <a:latin typeface="Microsoft JhengHei"/>
              </a:defRPr>
            </a:pPr>
            <a:r>
              <a:t>4. 雲服務類別 (Categories)</a:t>
            </a:r>
          </a:p>
        </p:txBody>
      </p:sp>
      <p:sp>
        <p:nvSpPr>
          <p:cNvPr id="10" name="TextBox 9"/>
          <p:cNvSpPr txBox="1"/>
          <p:nvPr/>
        </p:nvSpPr>
        <p:spPr>
          <a:xfrm>
            <a:off x="1463040" y="3840480"/>
            <a:ext cx="9262872" cy="1097280"/>
          </a:xfrm>
          <a:prstGeom prst="rect">
            <a:avLst/>
          </a:prstGeom>
          <a:noFill/>
        </p:spPr>
        <p:txBody>
          <a:bodyPr wrap="square" lIns="45720" rIns="45720">
            <a:spAutoFit/>
          </a:bodyPr>
          <a:lstStyle/>
          <a:p>
            <a:pPr algn="ctr">
              <a:defRPr sz="3200" b="1">
                <a:solidFill>
                  <a:srgbClr val="F59E0B"/>
                </a:solidFill>
                <a:latin typeface="Microsoft JhengHei"/>
              </a:defRPr>
            </a:pPr>
            <a:r>
              <a:t>IaaS vs PaaS vs SaaS — 掌控度與維護負擔的權衡</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04 雲服務類別</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26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6269205" cy="54864"/>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承前啟後：誰負責管什麼？</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Wanda 課堂啟發問句 (Transition)：</a:t>
            </a:r>
          </a:p>
          <a:p>
            <a:pPr>
              <a:spcAft>
                <a:spcPts val="400"/>
              </a:spcAft>
              <a:defRPr sz="3000" b="0">
                <a:solidFill>
                  <a:srgbClr val="475569"/>
                </a:solidFill>
                <a:latin typeface="Microsoft JhengHei"/>
              </a:defRPr>
            </a:pPr>
            <a:r>
              <a:t>  – 「我們剛看到 App 是由硬體、OS、Runtime、DB 與代碼組成的堆疊。」</a:t>
            </a:r>
          </a:p>
          <a:p>
            <a:pPr>
              <a:spcAft>
                <a:spcPts val="400"/>
              </a:spcAft>
              <a:defRPr sz="3000" b="0">
                <a:solidFill>
                  <a:srgbClr val="475569"/>
                </a:solidFill>
                <a:latin typeface="Microsoft JhengHei"/>
              </a:defRPr>
            </a:pPr>
            <a:r>
              <a:t>  – 「當你租用雲服務時，雲端供應商幫你管多少？你自己必須管多少？」</a:t>
            </a:r>
          </a:p>
          <a:p>
            <a:pPr>
              <a:spcAft>
                <a:spcPts val="800"/>
              </a:spcAft>
              <a:defRPr sz="4000" b="1">
                <a:solidFill>
                  <a:srgbClr val="0F172A"/>
                </a:solidFill>
                <a:latin typeface="Microsoft JhengHei"/>
              </a:defRPr>
            </a:pPr>
            <a:r>
              <a:t>• 🎯 這正是『雲服務類別 (Cloud Categories)』所要精確定義的核心！</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04 雲服務類別</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27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6510329" cy="54864"/>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生活化比喻：餐飲料理與外賣 🍲</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IaaS 買生食材自煮</a:t>
            </a:r>
          </a:p>
          <a:p>
            <a:pPr>
              <a:spcAft>
                <a:spcPts val="400"/>
              </a:spcAft>
              <a:defRPr sz="3000" b="0">
                <a:solidFill>
                  <a:srgbClr val="475569"/>
                </a:solidFill>
                <a:latin typeface="Microsoft JhengHei"/>
              </a:defRPr>
            </a:pPr>
            <a:r>
              <a:t>  – 自由度最高，洗切煮全包</a:t>
            </a:r>
          </a:p>
          <a:p>
            <a:pPr>
              <a:spcAft>
                <a:spcPts val="800"/>
              </a:spcAft>
              <a:defRPr sz="4000" b="1">
                <a:solidFill>
                  <a:srgbClr val="0F172A"/>
                </a:solidFill>
                <a:latin typeface="Microsoft JhengHei"/>
              </a:defRPr>
            </a:pPr>
            <a:r>
              <a:t>• 🍲 PaaS 料理半成品</a:t>
            </a:r>
          </a:p>
          <a:p>
            <a:pPr>
              <a:spcAft>
                <a:spcPts val="400"/>
              </a:spcAft>
              <a:defRPr sz="3000" b="0">
                <a:solidFill>
                  <a:srgbClr val="475569"/>
                </a:solidFill>
                <a:latin typeface="Microsoft JhengHei"/>
              </a:defRPr>
            </a:pPr>
            <a:r>
              <a:t>  – 食材配好調好，開火即煮</a:t>
            </a:r>
          </a:p>
          <a:p>
            <a:pPr>
              <a:spcAft>
                <a:spcPts val="800"/>
              </a:spcAft>
              <a:defRPr sz="4000" b="1">
                <a:solidFill>
                  <a:srgbClr val="0F172A"/>
                </a:solidFill>
                <a:latin typeface="Microsoft JhengHei"/>
              </a:defRPr>
            </a:pPr>
            <a:r>
              <a:t>• 🛵 SaaS 外賣送上門</a:t>
            </a:r>
          </a:p>
          <a:p>
            <a:pPr>
              <a:spcAft>
                <a:spcPts val="400"/>
              </a:spcAft>
              <a:defRPr sz="3000" b="0">
                <a:solidFill>
                  <a:srgbClr val="475569"/>
                </a:solidFill>
                <a:latin typeface="Microsoft JhengHei"/>
              </a:defRPr>
            </a:pPr>
            <a:r>
              <a:t>  – 開盒即吃免洗碗，最省心</a:t>
            </a:r>
          </a:p>
        </p:txBody>
      </p:sp>
      <p:sp>
        <p:nvSpPr>
          <p:cNvPr id="10" name="Rounded Rectangle 9"/>
          <p:cNvSpPr/>
          <p:nvPr/>
        </p:nvSpPr>
        <p:spPr>
          <a:xfrm>
            <a:off x="6217920" y="2660053"/>
            <a:ext cx="5468112" cy="3092373"/>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slide_03_cloud_categories.png"/>
          <p:cNvPicPr>
            <a:picLocks noChangeAspect="1"/>
          </p:cNvPicPr>
          <p:nvPr/>
        </p:nvPicPr>
        <p:blipFill>
          <a:blip r:embed="rId2"/>
          <a:stretch>
            <a:fillRect/>
          </a:stretch>
        </p:blipFill>
        <p:spPr>
          <a:xfrm>
            <a:off x="6263640" y="2705773"/>
            <a:ext cx="5376672" cy="3000933"/>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04 雲服務類別</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28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6751452" cy="54864"/>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雲服務三大類別與餐飲比喻總結表 (Table 4)</a:t>
            </a:r>
          </a:p>
        </p:txBody>
      </p:sp>
      <p:sp>
        <p:nvSpPr>
          <p:cNvPr id="9" name="Rounded Rectangle 8"/>
          <p:cNvSpPr/>
          <p:nvPr/>
        </p:nvSpPr>
        <p:spPr>
          <a:xfrm>
            <a:off x="2415948" y="1737360"/>
            <a:ext cx="7357055"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table_4_ordering_food.png"/>
          <p:cNvPicPr>
            <a:picLocks noChangeAspect="1"/>
          </p:cNvPicPr>
          <p:nvPr/>
        </p:nvPicPr>
        <p:blipFill>
          <a:blip r:embed="rId2"/>
          <a:stretch>
            <a:fillRect/>
          </a:stretch>
        </p:blipFill>
        <p:spPr>
          <a:xfrm>
            <a:off x="2461668" y="1783080"/>
            <a:ext cx="7265615" cy="4846320"/>
          </a:xfrm>
          <a:prstGeom prst="rect">
            <a:avLst/>
          </a:prstGeom>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04 雲服務類別</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29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6992575" cy="54864"/>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責任劃分矩陣：到底誰負責管什麼？</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清晰的責任劃分邊界</a:t>
            </a:r>
          </a:p>
          <a:p>
            <a:pPr>
              <a:spcAft>
                <a:spcPts val="400"/>
              </a:spcAft>
              <a:defRPr sz="3000" b="0">
                <a:solidFill>
                  <a:srgbClr val="475569"/>
                </a:solidFill>
                <a:latin typeface="Microsoft JhengHei"/>
              </a:defRPr>
            </a:pPr>
            <a:r>
              <a:t>  – IaaS：你管系統、環境與代碼</a:t>
            </a:r>
          </a:p>
          <a:p>
            <a:pPr>
              <a:spcAft>
                <a:spcPts val="400"/>
              </a:spcAft>
              <a:defRPr sz="3000" b="0">
                <a:solidFill>
                  <a:srgbClr val="475569"/>
                </a:solidFill>
                <a:latin typeface="Microsoft JhengHei"/>
              </a:defRPr>
            </a:pPr>
            <a:r>
              <a:t>  – PaaS：雲端管環境，你管代碼</a:t>
            </a:r>
          </a:p>
          <a:p>
            <a:pPr>
              <a:spcAft>
                <a:spcPts val="400"/>
              </a:spcAft>
              <a:defRPr sz="3000" b="0">
                <a:solidFill>
                  <a:srgbClr val="475569"/>
                </a:solidFill>
                <a:latin typeface="Microsoft JhengHei"/>
              </a:defRPr>
            </a:pPr>
            <a:r>
              <a:t>  – SaaS：雲端供應商全權託管</a:t>
            </a:r>
          </a:p>
          <a:p>
            <a:pPr>
              <a:spcAft>
                <a:spcPts val="800"/>
              </a:spcAft>
              <a:defRPr sz="4000" b="1">
                <a:solidFill>
                  <a:srgbClr val="0F172A"/>
                </a:solidFill>
                <a:latin typeface="Microsoft JhengHei"/>
              </a:defRPr>
            </a:pPr>
            <a:r>
              <a:t>• 劃清界限才能避開運維雷區</a:t>
            </a:r>
          </a:p>
        </p:txBody>
      </p:sp>
      <p:sp>
        <p:nvSpPr>
          <p:cNvPr id="10" name="Rounded Rectangle 9"/>
          <p:cNvSpPr/>
          <p:nvPr/>
        </p:nvSpPr>
        <p:spPr>
          <a:xfrm>
            <a:off x="6217920" y="2480310"/>
            <a:ext cx="5468112" cy="3451860"/>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slide_who_manages_what_card.png"/>
          <p:cNvPicPr>
            <a:picLocks noChangeAspect="1"/>
          </p:cNvPicPr>
          <p:nvPr/>
        </p:nvPicPr>
        <p:blipFill>
          <a:blip r:embed="rId2"/>
          <a:stretch>
            <a:fillRect/>
          </a:stretch>
        </p:blipFill>
        <p:spPr>
          <a:xfrm>
            <a:off x="6263640" y="2526030"/>
            <a:ext cx="5376672" cy="3360420"/>
          </a:xfrm>
          <a:prstGeom prst="rect">
            <a:avLst/>
          </a:prstGeom>
        </p:spPr>
      </p:pic>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04 雲服務類別</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30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7233699" cy="54864"/>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黃金經驗法則：掌控度 vs 維護負擔</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雲端服務的鐵律 (Simple Rule of Thumb)：</a:t>
            </a:r>
          </a:p>
          <a:p>
            <a:pPr>
              <a:spcAft>
                <a:spcPts val="400"/>
              </a:spcAft>
              <a:defRPr sz="3000" b="0">
                <a:solidFill>
                  <a:srgbClr val="475569"/>
                </a:solidFill>
                <a:latin typeface="Microsoft JhengHei"/>
              </a:defRPr>
            </a:pPr>
            <a:r>
              <a:t>  – 供應商提供的 as a Service 越多 (代管層次越高)：</a:t>
            </a:r>
          </a:p>
          <a:p>
            <a:pPr>
              <a:spcAft>
                <a:spcPts val="400"/>
              </a:spcAft>
              <a:defRPr sz="3000" b="0">
                <a:solidFill>
                  <a:srgbClr val="475569"/>
                </a:solidFill>
                <a:latin typeface="Microsoft JhengHei"/>
              </a:defRPr>
            </a:pPr>
            <a:r>
              <a:t>  –   ✅ 你需要做的維護工作越少 (Less maintenance)</a:t>
            </a:r>
          </a:p>
          <a:p>
            <a:pPr>
              <a:spcAft>
                <a:spcPts val="400"/>
              </a:spcAft>
              <a:defRPr sz="3000" b="0">
                <a:solidFill>
                  <a:srgbClr val="475569"/>
                </a:solidFill>
                <a:latin typeface="Microsoft JhengHei"/>
              </a:defRPr>
            </a:pPr>
            <a:r>
              <a:t>  –   ⚠️ 但你享有的自定義掌控也越低 (Less control)</a:t>
            </a:r>
          </a:p>
          <a:p>
            <a:pPr>
              <a:spcAft>
                <a:spcPts val="800"/>
              </a:spcAft>
              <a:defRPr sz="4000" b="1">
                <a:solidFill>
                  <a:srgbClr val="0F172A"/>
                </a:solidFill>
                <a:latin typeface="Microsoft JhengHei"/>
              </a:defRPr>
            </a:pPr>
            <a:r>
              <a:t>• 🎯 世界上沒有最好的模型，只有最合適當前的選擇！</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04 雲服務類別</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31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7474822" cy="54864"/>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課堂思考 3：自製遊戲 vs 公司郵件 (情境)</a:t>
            </a:r>
          </a:p>
        </p:txBody>
      </p:sp>
      <p:sp>
        <p:nvSpPr>
          <p:cNvPr id="9" name="TextBox 8"/>
          <p:cNvSpPr txBox="1"/>
          <p:nvPr/>
        </p:nvSpPr>
        <p:spPr>
          <a:xfrm>
            <a:off x="548640" y="1783080"/>
            <a:ext cx="539496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情境 A：打造自訂大型 3D 遊戲</a:t>
            </a:r>
          </a:p>
          <a:p>
            <a:pPr>
              <a:spcAft>
                <a:spcPts val="400"/>
              </a:spcAft>
              <a:defRPr sz="3000" b="0">
                <a:solidFill>
                  <a:srgbClr val="475569"/>
                </a:solidFill>
                <a:latin typeface="Microsoft JhengHei"/>
              </a:defRPr>
            </a:pPr>
            <a:r>
              <a:t>  – 需要特殊的底層伺服器通訊協定</a:t>
            </a:r>
          </a:p>
          <a:p>
            <a:pPr>
              <a:spcAft>
                <a:spcPts val="400"/>
              </a:spcAft>
              <a:defRPr sz="3000" b="0">
                <a:solidFill>
                  <a:srgbClr val="475569"/>
                </a:solidFill>
                <a:latin typeface="Microsoft JhengHei"/>
              </a:defRPr>
            </a:pPr>
            <a:r>
              <a:t>  – 超低網路延遲與專用記憶體優化</a:t>
            </a:r>
          </a:p>
          <a:p>
            <a:pPr>
              <a:spcAft>
                <a:spcPts val="800"/>
              </a:spcAft>
              <a:defRPr sz="4000" b="1">
                <a:solidFill>
                  <a:srgbClr val="0F172A"/>
                </a:solidFill>
                <a:latin typeface="Microsoft JhengHei"/>
              </a:defRPr>
            </a:pPr>
            <a:r>
              <a:t>• 👉 你會選擇 IaaS 還是 SaaS？</a:t>
            </a:r>
          </a:p>
        </p:txBody>
      </p:sp>
      <p:sp>
        <p:nvSpPr>
          <p:cNvPr id="10" name="TextBox 9"/>
          <p:cNvSpPr txBox="1"/>
          <p:nvPr/>
        </p:nvSpPr>
        <p:spPr>
          <a:xfrm>
            <a:off x="6217920" y="1783080"/>
            <a:ext cx="539496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情境 B：小型企業日常商務郵件</a:t>
            </a:r>
          </a:p>
          <a:p>
            <a:pPr>
              <a:spcAft>
                <a:spcPts val="400"/>
              </a:spcAft>
              <a:defRPr sz="3000" b="0">
                <a:solidFill>
                  <a:srgbClr val="475569"/>
                </a:solidFill>
                <a:latin typeface="Microsoft JhengHei"/>
              </a:defRPr>
            </a:pPr>
            <a:r>
              <a:t>  – 10 人團隊日常需要收發客戶信件</a:t>
            </a:r>
          </a:p>
          <a:p>
            <a:pPr>
              <a:spcAft>
                <a:spcPts val="800"/>
              </a:spcAft>
              <a:defRPr sz="4000" b="1">
                <a:solidFill>
                  <a:srgbClr val="0F172A"/>
                </a:solidFill>
                <a:latin typeface="Microsoft JhengHei"/>
              </a:defRPr>
            </a:pPr>
            <a:r>
              <a:t>• 👉 你會自建郵件伺服器，還是直接使用 Gmail (SaaS 產品)？</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04 雲服務類別</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32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7715945" cy="54864"/>
          </a:xfrm>
          <a:prstGeom prst="round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課堂思考 3：自製遊戲 vs 公司郵件 (解析)</a:t>
            </a:r>
          </a:p>
        </p:txBody>
      </p:sp>
      <p:sp>
        <p:nvSpPr>
          <p:cNvPr id="9" name="TextBox 8"/>
          <p:cNvSpPr txBox="1"/>
          <p:nvPr/>
        </p:nvSpPr>
        <p:spPr>
          <a:xfrm>
            <a:off x="548640" y="1783080"/>
            <a:ext cx="539496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遊戲情境首選 IaaS！</a:t>
            </a:r>
          </a:p>
          <a:p>
            <a:pPr>
              <a:spcAft>
                <a:spcPts val="400"/>
              </a:spcAft>
              <a:defRPr sz="3000" b="0">
                <a:solidFill>
                  <a:srgbClr val="475569"/>
                </a:solidFill>
                <a:latin typeface="Microsoft JhengHei"/>
              </a:defRPr>
            </a:pPr>
            <a:r>
              <a:t>  – 因為需要對操作系統與底層網路參數擁有完整的掌控權與客製化能力！</a:t>
            </a:r>
          </a:p>
          <a:p>
            <a:pPr>
              <a:spcAft>
                <a:spcPts val="400"/>
              </a:spcAft>
              <a:defRPr sz="3000" b="0">
                <a:solidFill>
                  <a:srgbClr val="475569"/>
                </a:solidFill>
                <a:latin typeface="Microsoft JhengHei"/>
              </a:defRPr>
            </a:pPr>
            <a:r>
              <a:t>  – SaaS 無法提供底層通訊協定微調</a:t>
            </a:r>
          </a:p>
        </p:txBody>
      </p:sp>
      <p:sp>
        <p:nvSpPr>
          <p:cNvPr id="10" name="TextBox 9"/>
          <p:cNvSpPr txBox="1"/>
          <p:nvPr/>
        </p:nvSpPr>
        <p:spPr>
          <a:xfrm>
            <a:off x="6217920" y="1783080"/>
            <a:ext cx="539496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郵件情境首選 SaaS！</a:t>
            </a:r>
          </a:p>
          <a:p>
            <a:pPr>
              <a:spcAft>
                <a:spcPts val="400"/>
              </a:spcAft>
              <a:defRPr sz="3000" b="0">
                <a:solidFill>
                  <a:srgbClr val="475569"/>
                </a:solidFill>
                <a:latin typeface="Microsoft JhengHei"/>
              </a:defRPr>
            </a:pPr>
            <a:r>
              <a:t>  – 自建郵件伺服器極易被列黑名單</a:t>
            </a:r>
          </a:p>
          <a:p>
            <a:pPr>
              <a:spcAft>
                <a:spcPts val="400"/>
              </a:spcAft>
              <a:defRPr sz="3000" b="0">
                <a:solidFill>
                  <a:srgbClr val="475569"/>
                </a:solidFill>
                <a:latin typeface="Microsoft JhengHei"/>
              </a:defRPr>
            </a:pPr>
            <a:r>
              <a:t>  – Gmail / M365 提供 99.99% 高可用與頂級反垃圾信，開箱即用最省心！</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33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7957069"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280160" y="2011680"/>
            <a:ext cx="9628632" cy="3566160"/>
          </a:xfrm>
          <a:prstGeom prst="roundRect">
            <a:avLst>
              <a:gd name="adj" fmla="val 8000"/>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463040" y="2468880"/>
            <a:ext cx="9262872" cy="1280160"/>
          </a:xfrm>
          <a:prstGeom prst="rect">
            <a:avLst/>
          </a:prstGeom>
          <a:noFill/>
        </p:spPr>
        <p:txBody>
          <a:bodyPr wrap="square" lIns="45720" rIns="45720">
            <a:spAutoFit/>
          </a:bodyPr>
          <a:lstStyle/>
          <a:p>
            <a:pPr algn="ctr">
              <a:defRPr sz="5000" b="1">
                <a:solidFill>
                  <a:srgbClr val="0F172A"/>
                </a:solidFill>
                <a:latin typeface="Microsoft JhengHei"/>
              </a:defRPr>
            </a:pPr>
            <a:r>
              <a:t>5. 雲服務實例與活動</a:t>
            </a:r>
          </a:p>
        </p:txBody>
      </p:sp>
      <p:sp>
        <p:nvSpPr>
          <p:cNvPr id="10" name="TextBox 9"/>
          <p:cNvSpPr txBox="1"/>
          <p:nvPr/>
        </p:nvSpPr>
        <p:spPr>
          <a:xfrm>
            <a:off x="1463040" y="3840480"/>
            <a:ext cx="9262872" cy="1097280"/>
          </a:xfrm>
          <a:prstGeom prst="rect">
            <a:avLst/>
          </a:prstGeom>
          <a:noFill/>
        </p:spPr>
        <p:txBody>
          <a:bodyPr wrap="square" lIns="45720" rIns="45720">
            <a:spAutoFit/>
          </a:bodyPr>
          <a:lstStyle/>
          <a:p>
            <a:pPr algn="ctr">
              <a:defRPr sz="3200" b="1">
                <a:solidFill>
                  <a:srgbClr val="10B981"/>
                </a:solidFill>
                <a:latin typeface="Microsoft JhengHei"/>
              </a:defRPr>
            </a:pPr>
            <a:r>
              <a:t>走出抽象概念：三大模式的業界代表與雙人挑戰</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34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8198192"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承前啟後：走進真實世界產品</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Wanda 課堂啟發問句 (Transition)：</a:t>
            </a:r>
          </a:p>
          <a:p>
            <a:pPr>
              <a:spcAft>
                <a:spcPts val="400"/>
              </a:spcAft>
              <a:defRPr sz="3000" b="0">
                <a:solidFill>
                  <a:srgbClr val="475569"/>
                </a:solidFill>
                <a:latin typeface="Microsoft JhengHei"/>
              </a:defRPr>
            </a:pPr>
            <a:r>
              <a:t>  – 「現在我們已經搞懂了 IaaS、PaaS、SaaS 三大類別的本質。」</a:t>
            </a:r>
          </a:p>
          <a:p>
            <a:pPr>
              <a:spcAft>
                <a:spcPts val="400"/>
              </a:spcAft>
              <a:defRPr sz="3000" b="0">
                <a:solidFill>
                  <a:srgbClr val="475569"/>
                </a:solidFill>
                <a:latin typeface="Microsoft JhengHei"/>
              </a:defRPr>
            </a:pPr>
            <a:r>
              <a:t>  – 「為了不讓概念停留在抽象層面，讓我們來看看真實世界的著名產品！」</a:t>
            </a:r>
          </a:p>
          <a:p>
            <a:pPr>
              <a:spcAft>
                <a:spcPts val="800"/>
              </a:spcAft>
              <a:defRPr sz="4000" b="1">
                <a:solidFill>
                  <a:srgbClr val="0F172A"/>
                </a:solidFill>
                <a:latin typeface="Microsoft JhengHei"/>
              </a:defRPr>
            </a:pPr>
            <a:r>
              <a:t>• 🚀 從日常生活使用的 App，到科技巨頭的底層雲服務！</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35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8439315"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IaaS 代表產品：AWS EC2 與 Azure VM</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租用彈性虛擬主機</a:t>
            </a:r>
          </a:p>
          <a:p>
            <a:pPr>
              <a:spcAft>
                <a:spcPts val="400"/>
              </a:spcAft>
              <a:defRPr sz="3000" b="0">
                <a:solidFill>
                  <a:srgbClr val="475569"/>
                </a:solidFill>
                <a:latin typeface="Microsoft JhengHei"/>
              </a:defRPr>
            </a:pPr>
            <a:r>
              <a:t>  – AWS EC2、Azure VM 分鐘開機</a:t>
            </a:r>
          </a:p>
          <a:p>
            <a:pPr>
              <a:spcAft>
                <a:spcPts val="800"/>
              </a:spcAft>
              <a:defRPr sz="4000" b="1">
                <a:solidFill>
                  <a:srgbClr val="0F172A"/>
                </a:solidFill>
                <a:latin typeface="Microsoft JhengHei"/>
              </a:defRPr>
            </a:pPr>
            <a:r>
              <a:t>• 自主配置操作系統</a:t>
            </a:r>
          </a:p>
          <a:p>
            <a:pPr>
              <a:spcAft>
                <a:spcPts val="400"/>
              </a:spcAft>
              <a:defRPr sz="3000" b="0">
                <a:solidFill>
                  <a:srgbClr val="475569"/>
                </a:solidFill>
                <a:latin typeface="Microsoft JhengHei"/>
              </a:defRPr>
            </a:pPr>
            <a:r>
              <a:t>  – Ubuntu、Windows 自由選配</a:t>
            </a:r>
          </a:p>
          <a:p>
            <a:pPr>
              <a:spcAft>
                <a:spcPts val="800"/>
              </a:spcAft>
              <a:defRPr sz="4000" b="1">
                <a:solidFill>
                  <a:srgbClr val="0F172A"/>
                </a:solidFill>
                <a:latin typeface="Microsoft JhengHei"/>
              </a:defRPr>
            </a:pPr>
            <a:r>
              <a:t>• 核心業務自主掌控</a:t>
            </a:r>
          </a:p>
          <a:p>
            <a:pPr>
              <a:spcAft>
                <a:spcPts val="400"/>
              </a:spcAft>
              <a:defRPr sz="3000" b="0">
                <a:solidFill>
                  <a:srgbClr val="475569"/>
                </a:solidFill>
                <a:latin typeface="Microsoft JhengHei"/>
              </a:defRPr>
            </a:pPr>
            <a:r>
              <a:t>  – 適合高資安要求的大型企業</a:t>
            </a:r>
          </a:p>
        </p:txBody>
      </p:sp>
      <p:sp>
        <p:nvSpPr>
          <p:cNvPr id="10" name="Rounded Rectangle 9"/>
          <p:cNvSpPr/>
          <p:nvPr/>
        </p:nvSpPr>
        <p:spPr>
          <a:xfrm>
            <a:off x="6217920" y="2660053"/>
            <a:ext cx="5468112" cy="3092373"/>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slide_06_iaas_rental.png"/>
          <p:cNvPicPr>
            <a:picLocks noChangeAspect="1"/>
          </p:cNvPicPr>
          <p:nvPr/>
        </p:nvPicPr>
        <p:blipFill>
          <a:blip r:embed="rId2"/>
          <a:stretch>
            <a:fillRect/>
          </a:stretch>
        </p:blipFill>
        <p:spPr>
          <a:xfrm>
            <a:off x="6263640" y="2705773"/>
            <a:ext cx="5376672" cy="3000933"/>
          </a:xfrm>
          <a:prstGeom prst="rect">
            <a:avLst/>
          </a:prstGeom>
        </p:spPr>
      </p:pic>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36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8680438"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PaaS 代表產品：Beanstalk 與 Heroku</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AWS Elastic Beanstalk</a:t>
            </a:r>
          </a:p>
          <a:p>
            <a:pPr>
              <a:spcAft>
                <a:spcPts val="400"/>
              </a:spcAft>
              <a:defRPr sz="3000" b="0">
                <a:solidFill>
                  <a:srgbClr val="475569"/>
                </a:solidFill>
                <a:latin typeface="Microsoft JhengHei"/>
              </a:defRPr>
            </a:pPr>
            <a:r>
              <a:t>  – 上傳代碼，自動配置伺服器</a:t>
            </a:r>
          </a:p>
          <a:p>
            <a:pPr>
              <a:spcAft>
                <a:spcPts val="800"/>
              </a:spcAft>
              <a:defRPr sz="4000" b="1">
                <a:solidFill>
                  <a:srgbClr val="0F172A"/>
                </a:solidFill>
                <a:latin typeface="Microsoft JhengHei"/>
              </a:defRPr>
            </a:pPr>
            <a:r>
              <a:t>• Heroku 應用平台</a:t>
            </a:r>
          </a:p>
          <a:p>
            <a:pPr>
              <a:spcAft>
                <a:spcPts val="400"/>
              </a:spcAft>
              <a:defRPr sz="3000" b="0">
                <a:solidFill>
                  <a:srgbClr val="475569"/>
                </a:solidFill>
                <a:latin typeface="Microsoft JhengHei"/>
              </a:defRPr>
            </a:pPr>
            <a:r>
              <a:t>  – 一鍵發布 Web 應用程式</a:t>
            </a:r>
          </a:p>
          <a:p>
            <a:pPr>
              <a:spcAft>
                <a:spcPts val="800"/>
              </a:spcAft>
              <a:defRPr sz="4000" b="1">
                <a:solidFill>
                  <a:srgbClr val="0F172A"/>
                </a:solidFill>
                <a:latin typeface="Microsoft JhengHei"/>
              </a:defRPr>
            </a:pPr>
            <a:r>
              <a:t>• 適合學生與初創團隊</a:t>
            </a:r>
          </a:p>
          <a:p>
            <a:pPr>
              <a:spcAft>
                <a:spcPts val="400"/>
              </a:spcAft>
              <a:defRPr sz="3000" b="0">
                <a:solidFill>
                  <a:srgbClr val="475569"/>
                </a:solidFill>
                <a:latin typeface="Microsoft JhengHei"/>
              </a:defRPr>
            </a:pPr>
            <a:r>
              <a:t>  – 專注寫代碼，免管底層伺服器</a:t>
            </a:r>
          </a:p>
        </p:txBody>
      </p:sp>
      <p:sp>
        <p:nvSpPr>
          <p:cNvPr id="10" name="Rounded Rectangle 9"/>
          <p:cNvSpPr/>
          <p:nvPr/>
        </p:nvSpPr>
        <p:spPr>
          <a:xfrm>
            <a:off x="6217920" y="2660053"/>
            <a:ext cx="5468112" cy="3092373"/>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slide_03_cloud_categories.png"/>
          <p:cNvPicPr>
            <a:picLocks noChangeAspect="1"/>
          </p:cNvPicPr>
          <p:nvPr/>
        </p:nvPicPr>
        <p:blipFill>
          <a:blip r:embed="rId2"/>
          <a:stretch>
            <a:fillRect/>
          </a:stretch>
        </p:blipFill>
        <p:spPr>
          <a:xfrm>
            <a:off x="6263640" y="2705773"/>
            <a:ext cx="5376672" cy="3000933"/>
          </a:xfrm>
          <a:prstGeom prst="rect">
            <a:avLst/>
          </a:prstGeom>
        </p:spPr>
      </p:pic>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37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8921562"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SaaS 代表產品：Workspace 與 M365</a:t>
            </a:r>
          </a:p>
        </p:txBody>
      </p:sp>
      <p:sp>
        <p:nvSpPr>
          <p:cNvPr id="9" name="TextBox 8"/>
          <p:cNvSpPr txBox="1"/>
          <p:nvPr/>
        </p:nvSpPr>
        <p:spPr>
          <a:xfrm>
            <a:off x="548640" y="1783080"/>
            <a:ext cx="5486400"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辦公雲端協作套件</a:t>
            </a:r>
          </a:p>
          <a:p>
            <a:pPr>
              <a:spcAft>
                <a:spcPts val="400"/>
              </a:spcAft>
              <a:defRPr sz="3000" b="0">
                <a:solidFill>
                  <a:srgbClr val="475569"/>
                </a:solidFill>
                <a:latin typeface="Microsoft JhengHei"/>
              </a:defRPr>
            </a:pPr>
            <a:r>
              <a:t>  – Google Docs 與 M365 協作</a:t>
            </a:r>
          </a:p>
          <a:p>
            <a:pPr>
              <a:spcAft>
                <a:spcPts val="800"/>
              </a:spcAft>
              <a:defRPr sz="4000" b="1">
                <a:solidFill>
                  <a:srgbClr val="0F172A"/>
                </a:solidFill>
                <a:latin typeface="Microsoft JhengHei"/>
              </a:defRPr>
            </a:pPr>
            <a:r>
              <a:t>• 影音串流娛樂平台</a:t>
            </a:r>
          </a:p>
          <a:p>
            <a:pPr>
              <a:spcAft>
                <a:spcPts val="400"/>
              </a:spcAft>
              <a:defRPr sz="3000" b="0">
                <a:solidFill>
                  <a:srgbClr val="475569"/>
                </a:solidFill>
                <a:latin typeface="Microsoft JhengHei"/>
              </a:defRPr>
            </a:pPr>
            <a:r>
              <a:t>  – Netflix 與 Spotify 隨開即播</a:t>
            </a:r>
          </a:p>
          <a:p>
            <a:pPr>
              <a:spcAft>
                <a:spcPts val="800"/>
              </a:spcAft>
              <a:defRPr sz="4000" b="1">
                <a:solidFill>
                  <a:srgbClr val="0F172A"/>
                </a:solidFill>
                <a:latin typeface="Microsoft JhengHei"/>
              </a:defRPr>
            </a:pPr>
            <a:r>
              <a:t>• 終端用戶開箱即用</a:t>
            </a:r>
          </a:p>
          <a:p>
            <a:pPr>
              <a:spcAft>
                <a:spcPts val="400"/>
              </a:spcAft>
              <a:defRPr sz="3000" b="0">
                <a:solidFill>
                  <a:srgbClr val="475569"/>
                </a:solidFill>
                <a:latin typeface="Microsoft JhengHei"/>
              </a:defRPr>
            </a:pPr>
            <a:r>
              <a:t>  – 直接開箱使用，零維護負擔</a:t>
            </a:r>
          </a:p>
        </p:txBody>
      </p:sp>
      <p:sp>
        <p:nvSpPr>
          <p:cNvPr id="10" name="Rounded Rectangle 9"/>
          <p:cNvSpPr/>
          <p:nvPr/>
        </p:nvSpPr>
        <p:spPr>
          <a:xfrm>
            <a:off x="6217920" y="2877716"/>
            <a:ext cx="5468112" cy="2657047"/>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card_real_world_examples.png"/>
          <p:cNvPicPr>
            <a:picLocks noChangeAspect="1"/>
          </p:cNvPicPr>
          <p:nvPr/>
        </p:nvPicPr>
        <p:blipFill>
          <a:blip r:embed="rId2"/>
          <a:stretch>
            <a:fillRect/>
          </a:stretch>
        </p:blipFill>
        <p:spPr>
          <a:xfrm>
            <a:off x="6263640" y="2923436"/>
            <a:ext cx="5376672" cy="2565607"/>
          </a:xfrm>
          <a:prstGeom prst="rect">
            <a:avLst/>
          </a:prstGeom>
        </p:spPr>
      </p:pic>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38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9162685"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三大服務模式業界頂尖代表全景圖</a:t>
            </a:r>
          </a:p>
        </p:txBody>
      </p:sp>
      <p:sp>
        <p:nvSpPr>
          <p:cNvPr id="9" name="Rounded Rectangle 8"/>
          <p:cNvSpPr/>
          <p:nvPr/>
        </p:nvSpPr>
        <p:spPr>
          <a:xfrm>
            <a:off x="970607" y="1737360"/>
            <a:ext cx="10247737"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card_real_world_examples.png"/>
          <p:cNvPicPr>
            <a:picLocks noChangeAspect="1"/>
          </p:cNvPicPr>
          <p:nvPr/>
        </p:nvPicPr>
        <p:blipFill>
          <a:blip r:embed="rId2"/>
          <a:stretch>
            <a:fillRect/>
          </a:stretch>
        </p:blipFill>
        <p:spPr>
          <a:xfrm>
            <a:off x="1016327" y="1783080"/>
            <a:ext cx="10156297" cy="4846320"/>
          </a:xfrm>
          <a:prstGeom prst="rect">
            <a:avLst/>
          </a:prstGeom>
        </p:spPr>
      </p:pic>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39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9403808"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課堂雙人快問快答：6 款日常應用分類</a:t>
            </a:r>
          </a:p>
        </p:txBody>
      </p:sp>
      <p:sp>
        <p:nvSpPr>
          <p:cNvPr id="9" name="Rounded Rectangle 8"/>
          <p:cNvSpPr/>
          <p:nvPr/>
        </p:nvSpPr>
        <p:spPr>
          <a:xfrm>
            <a:off x="2010156" y="1737360"/>
            <a:ext cx="8168640"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card_class_activity_6apps.png"/>
          <p:cNvPicPr>
            <a:picLocks noChangeAspect="1"/>
          </p:cNvPicPr>
          <p:nvPr/>
        </p:nvPicPr>
        <p:blipFill>
          <a:blip r:embed="rId2"/>
          <a:stretch>
            <a:fillRect/>
          </a:stretch>
        </p:blipFill>
        <p:spPr>
          <a:xfrm>
            <a:off x="2055876" y="1783080"/>
            <a:ext cx="8077200" cy="4846320"/>
          </a:xfrm>
          <a:prstGeom prst="rect">
            <a:avLst/>
          </a:prstGeom>
        </p:spPr>
      </p:pic>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40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9644932"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活動答案揭曉與關鍵判斷依據</a:t>
            </a:r>
          </a:p>
        </p:txBody>
      </p:sp>
      <p:sp>
        <p:nvSpPr>
          <p:cNvPr id="9" name="Rounded Rectangle 8"/>
          <p:cNvSpPr/>
          <p:nvPr/>
        </p:nvSpPr>
        <p:spPr>
          <a:xfrm>
            <a:off x="2039210" y="1737360"/>
            <a:ext cx="8110530"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card_class_activity_answers.png"/>
          <p:cNvPicPr>
            <a:picLocks noChangeAspect="1"/>
          </p:cNvPicPr>
          <p:nvPr/>
        </p:nvPicPr>
        <p:blipFill>
          <a:blip r:embed="rId2"/>
          <a:stretch>
            <a:fillRect/>
          </a:stretch>
        </p:blipFill>
        <p:spPr>
          <a:xfrm>
            <a:off x="2084930" y="1783080"/>
            <a:ext cx="8019090" cy="4846320"/>
          </a:xfrm>
          <a:prstGeom prst="rect">
            <a:avLst/>
          </a:prstGeom>
        </p:spPr>
      </p:pic>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41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9886055"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實戰思考：種子公司智慧物業的雲決策</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種子公司上線智慧物業門禁與水電系統：</a:t>
            </a:r>
          </a:p>
          <a:p>
            <a:pPr>
              <a:spcAft>
                <a:spcPts val="400"/>
              </a:spcAft>
              <a:defRPr sz="3000" b="0">
                <a:solidFill>
                  <a:srgbClr val="475569"/>
                </a:solidFill>
                <a:latin typeface="Microsoft JhengHei"/>
              </a:defRPr>
            </a:pPr>
            <a:r>
              <a:t>  – 🔐 門禁核心資料庫 ➔ 選用 IaaS (EC2 / Azure VM)</a:t>
            </a:r>
          </a:p>
          <a:p>
            <a:pPr>
              <a:spcAft>
                <a:spcPts val="400"/>
              </a:spcAft>
              <a:defRPr sz="3000" b="0">
                <a:solidFill>
                  <a:srgbClr val="475569"/>
                </a:solidFill>
                <a:latin typeface="Microsoft JhengHei"/>
              </a:defRPr>
            </a:pPr>
            <a:r>
              <a:t>  – 自建專用加密憑證，確保住戶隱私極致安全</a:t>
            </a:r>
          </a:p>
          <a:p>
            <a:pPr>
              <a:spcAft>
                <a:spcPts val="400"/>
              </a:spcAft>
              <a:defRPr sz="3000" b="0">
                <a:solidFill>
                  <a:srgbClr val="475569"/>
                </a:solidFill>
                <a:latin typeface="Microsoft JhengHei"/>
              </a:defRPr>
            </a:pPr>
            <a:r>
              <a:t>  – 📱 報修與水電查詢 ➔ 選用 PaaS (Elastic Beanstalk)</a:t>
            </a:r>
          </a:p>
          <a:p>
            <a:pPr>
              <a:spcAft>
                <a:spcPts val="400"/>
              </a:spcAft>
              <a:defRPr sz="3000" b="0">
                <a:solidFill>
                  <a:srgbClr val="475569"/>
                </a:solidFill>
                <a:latin typeface="Microsoft JhengHei"/>
              </a:defRPr>
            </a:pPr>
            <a:r>
              <a:t>  – 每週上傳代碼，自動彈性擴展免盯伺服器</a:t>
            </a:r>
          </a:p>
          <a:p>
            <a:pPr>
              <a:spcAft>
                <a:spcPts val="400"/>
              </a:spcAft>
              <a:defRPr sz="3000" b="0">
                <a:solidFill>
                  <a:srgbClr val="475569"/>
                </a:solidFill>
                <a:latin typeface="Microsoft JhengHei"/>
              </a:defRPr>
            </a:pPr>
            <a:r>
              <a:t>  – ✉️ 客服與住戶郵箱 ➔ 直接採用 SaaS (M365 / Gmail)</a:t>
            </a:r>
          </a:p>
          <a:p>
            <a:pPr>
              <a:spcAft>
                <a:spcPts val="400"/>
              </a:spcAft>
              <a:defRPr sz="3000" b="0">
                <a:solidFill>
                  <a:srgbClr val="475569"/>
                </a:solidFill>
                <a:latin typeface="Microsoft JhengHei"/>
              </a:defRPr>
            </a:pPr>
            <a:r>
              <a:t>  – 享有 99.99% 高可用與頂級防垃圾信保護</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05 服務實例與活動</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42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10127178" cy="54864"/>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架構師決策思維：如何選擇最合適的雲模型？</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架構選型三問法：</a:t>
            </a:r>
          </a:p>
          <a:p>
            <a:pPr>
              <a:spcAft>
                <a:spcPts val="400"/>
              </a:spcAft>
              <a:defRPr sz="3000" b="0">
                <a:solidFill>
                  <a:srgbClr val="475569"/>
                </a:solidFill>
                <a:latin typeface="Microsoft JhengHei"/>
              </a:defRPr>
            </a:pPr>
            <a:r>
              <a:t>  – ① 我們團隊是否有足夠的底層系統運維人力？(若無 ➔ 避開 IaaS)</a:t>
            </a:r>
          </a:p>
          <a:p>
            <a:pPr>
              <a:spcAft>
                <a:spcPts val="400"/>
              </a:spcAft>
              <a:defRPr sz="3000" b="0">
                <a:solidFill>
                  <a:srgbClr val="475569"/>
                </a:solidFill>
                <a:latin typeface="Microsoft JhengHei"/>
              </a:defRPr>
            </a:pPr>
            <a:r>
              <a:t>  – ② 這項業務是否包含需要高度客製化的核心演算法？(若是 ➔ 考慮 IaaS/PaaS)</a:t>
            </a:r>
          </a:p>
          <a:p>
            <a:pPr>
              <a:spcAft>
                <a:spcPts val="400"/>
              </a:spcAft>
              <a:defRPr sz="3000" b="0">
                <a:solidFill>
                  <a:srgbClr val="475569"/>
                </a:solidFill>
                <a:latin typeface="Microsoft JhengHei"/>
              </a:defRPr>
            </a:pPr>
            <a:r>
              <a:t>  – ③ 市場上是否有成熟開箱即用的解決方案？(若有 ➔ 優先選 SaaS)</a:t>
            </a:r>
          </a:p>
          <a:p>
            <a:pPr>
              <a:spcAft>
                <a:spcPts val="800"/>
              </a:spcAft>
              <a:defRPr sz="4000" b="1">
                <a:solidFill>
                  <a:srgbClr val="0F172A"/>
                </a:solidFill>
                <a:latin typeface="Microsoft JhengHei"/>
              </a:defRPr>
            </a:pPr>
            <a:r>
              <a:t>• 💡 混合架構是現代企業的最佳實踐！</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06 總結與預告</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43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10368302"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280160" y="2011680"/>
            <a:ext cx="9628632" cy="3566160"/>
          </a:xfrm>
          <a:prstGeom prst="roundRect">
            <a:avLst>
              <a:gd name="adj" fmla="val 8000"/>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463040" y="2468880"/>
            <a:ext cx="9262872" cy="1280160"/>
          </a:xfrm>
          <a:prstGeom prst="rect">
            <a:avLst/>
          </a:prstGeom>
          <a:noFill/>
        </p:spPr>
        <p:txBody>
          <a:bodyPr wrap="square" lIns="45720" rIns="45720">
            <a:spAutoFit/>
          </a:bodyPr>
          <a:lstStyle/>
          <a:p>
            <a:pPr algn="ctr">
              <a:defRPr sz="5000" b="1">
                <a:solidFill>
                  <a:srgbClr val="0F172A"/>
                </a:solidFill>
                <a:latin typeface="Microsoft JhengHei"/>
              </a:defRPr>
            </a:pPr>
            <a:r>
              <a:t>6. 課程總結與預告</a:t>
            </a:r>
          </a:p>
        </p:txBody>
      </p:sp>
      <p:sp>
        <p:nvSpPr>
          <p:cNvPr id="10" name="TextBox 9"/>
          <p:cNvSpPr txBox="1"/>
          <p:nvPr/>
        </p:nvSpPr>
        <p:spPr>
          <a:xfrm>
            <a:off x="1463040" y="3840480"/>
            <a:ext cx="9262872" cy="1097280"/>
          </a:xfrm>
          <a:prstGeom prst="rect">
            <a:avLst/>
          </a:prstGeom>
          <a:noFill/>
        </p:spPr>
        <p:txBody>
          <a:bodyPr wrap="square" lIns="45720" rIns="45720">
            <a:spAutoFit/>
          </a:bodyPr>
          <a:lstStyle/>
          <a:p>
            <a:pPr algn="ctr">
              <a:defRPr sz="3200" b="1">
                <a:solidFill>
                  <a:srgbClr val="2563EB"/>
                </a:solidFill>
                <a:latin typeface="Microsoft JhengHei"/>
              </a:defRPr>
            </a:pPr>
            <a:r>
              <a:t>第一課核心圖譜覆盤與第 2 課彈性運算預告</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06 總結與預告</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44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10609425"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第一課核心知識圖譜總結 (Table 4)</a:t>
            </a:r>
          </a:p>
        </p:txBody>
      </p:sp>
      <p:sp>
        <p:nvSpPr>
          <p:cNvPr id="9" name="Rounded Rectangle 8"/>
          <p:cNvSpPr/>
          <p:nvPr/>
        </p:nvSpPr>
        <p:spPr>
          <a:xfrm>
            <a:off x="2415948" y="1737360"/>
            <a:ext cx="7357055" cy="4937759"/>
          </a:xfrm>
          <a:prstGeom prst="roundRect">
            <a:avLst/>
          </a:prstGeom>
          <a:solidFill>
            <a:srgbClr val="FFFFFF"/>
          </a:solidFill>
          <a:ln w="1905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table_4_ordering_food.png"/>
          <p:cNvPicPr>
            <a:picLocks noChangeAspect="1"/>
          </p:cNvPicPr>
          <p:nvPr/>
        </p:nvPicPr>
        <p:blipFill>
          <a:blip r:embed="rId2"/>
          <a:stretch>
            <a:fillRect/>
          </a:stretch>
        </p:blipFill>
        <p:spPr>
          <a:xfrm>
            <a:off x="2461668" y="1783080"/>
            <a:ext cx="7265615" cy="4846320"/>
          </a:xfrm>
          <a:prstGeom prst="rect">
            <a:avLst/>
          </a:prstGeom>
        </p:spPr>
      </p:pic>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48640" y="301752"/>
            <a:ext cx="3840480" cy="47548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Microsoft JhengHei"/>
              </a:defRPr>
            </a:pPr>
            <a:r>
              <a:t>🎯 06 總結與預告</a:t>
            </a:r>
          </a:p>
        </p:txBody>
      </p:sp>
      <p:sp>
        <p:nvSpPr>
          <p:cNvPr id="4" name="TextBox 3"/>
          <p:cNvSpPr txBox="1"/>
          <p:nvPr/>
        </p:nvSpPr>
        <p:spPr>
          <a:xfrm>
            <a:off x="4572000" y="301752"/>
            <a:ext cx="5760720" cy="475488"/>
          </a:xfrm>
          <a:prstGeom prst="rect">
            <a:avLst/>
          </a:prstGeom>
          <a:noFill/>
        </p:spPr>
        <p:txBody>
          <a:bodyPr wrap="square" lIns="45720" rIns="45720">
            <a:spAutoFit/>
          </a:bodyPr>
          <a:lstStyle/>
          <a:p>
            <a:pPr algn="l">
              <a:defRPr sz="1600" b="0">
                <a:solidFill>
                  <a:srgbClr val="64748B"/>
                </a:solidFill>
                <a:latin typeface="Microsoft JhengHei"/>
              </a:defRPr>
            </a:pPr>
            <a:r>
              <a:t>第二單元：基礎雲計算技術</a:t>
            </a:r>
          </a:p>
        </p:txBody>
      </p:sp>
      <p:sp>
        <p:nvSpPr>
          <p:cNvPr id="5" name="Rounded Rectangle 4"/>
          <p:cNvSpPr/>
          <p:nvPr/>
        </p:nvSpPr>
        <p:spPr>
          <a:xfrm>
            <a:off x="10561320" y="301752"/>
            <a:ext cx="1078992" cy="475488"/>
          </a:xfrm>
          <a:prstGeom prst="roundRect">
            <a:avLst/>
          </a:prstGeom>
          <a:solidFill>
            <a:srgbClr val="F1F5F9"/>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0F172A"/>
                </a:solidFill>
                <a:latin typeface="Microsoft JhengHei"/>
              </a:defRPr>
            </a:pPr>
            <a:r>
              <a:t>45 / 46</a:t>
            </a:r>
          </a:p>
        </p:txBody>
      </p:sp>
      <p:sp>
        <p:nvSpPr>
          <p:cNvPr id="6" name="Rounded Rectangle 5"/>
          <p:cNvSpPr/>
          <p:nvPr/>
        </p:nvSpPr>
        <p:spPr>
          <a:xfrm>
            <a:off x="548640" y="886968"/>
            <a:ext cx="11091672" cy="54864"/>
          </a:xfrm>
          <a:prstGeom prst="round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886968"/>
            <a:ext cx="10850548" cy="54864"/>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48640" y="960120"/>
            <a:ext cx="11091672" cy="777240"/>
          </a:xfrm>
          <a:prstGeom prst="rect">
            <a:avLst/>
          </a:prstGeom>
          <a:noFill/>
        </p:spPr>
        <p:txBody>
          <a:bodyPr wrap="square" lIns="45720" rIns="45720">
            <a:spAutoFit/>
          </a:bodyPr>
          <a:lstStyle/>
          <a:p>
            <a:pPr algn="l">
              <a:defRPr sz="4000" b="1">
                <a:solidFill>
                  <a:srgbClr val="0F172A"/>
                </a:solidFill>
                <a:latin typeface="Microsoft JhengHei"/>
              </a:defRPr>
            </a:pPr>
            <a:r>
              <a:t>承先啟後：預告第 2 課「彈性計算機服務」</a:t>
            </a:r>
          </a:p>
        </p:txBody>
      </p:sp>
      <p:sp>
        <p:nvSpPr>
          <p:cNvPr id="9" name="TextBox 8"/>
          <p:cNvSpPr txBox="1"/>
          <p:nvPr/>
        </p:nvSpPr>
        <p:spPr>
          <a:xfrm>
            <a:off x="548640" y="1783080"/>
            <a:ext cx="11091672" cy="4846320"/>
          </a:xfrm>
          <a:prstGeom prst="rect">
            <a:avLst/>
          </a:prstGeom>
          <a:noFill/>
        </p:spPr>
        <p:txBody>
          <a:bodyPr wrap="square" lIns="45720" rIns="45720">
            <a:spAutoFit/>
          </a:bodyPr>
          <a:lstStyle/>
          <a:p>
            <a:pPr>
              <a:spcAft>
                <a:spcPts val="800"/>
              </a:spcAft>
              <a:defRPr sz="4000" b="1">
                <a:solidFill>
                  <a:srgbClr val="0F172A"/>
                </a:solidFill>
                <a:latin typeface="Microsoft JhengHei"/>
              </a:defRPr>
            </a:pPr>
            <a:r>
              <a:t>• 🌉 從第一課走向第二課 (Wanda Bridge)：</a:t>
            </a:r>
          </a:p>
          <a:p>
            <a:pPr>
              <a:spcAft>
                <a:spcPts val="400"/>
              </a:spcAft>
              <a:defRPr sz="3000" b="0">
                <a:solidFill>
                  <a:srgbClr val="475569"/>
                </a:solidFill>
                <a:latin typeface="Microsoft JhengHei"/>
              </a:defRPr>
            </a:pPr>
            <a:r>
              <a:t>  – 我們已了解 IaaS 讓我們租用虛擬主機 (VM)。</a:t>
            </a:r>
          </a:p>
          <a:p>
            <a:pPr>
              <a:spcAft>
                <a:spcPts val="400"/>
              </a:spcAft>
              <a:defRPr sz="3000" b="0">
                <a:solidFill>
                  <a:srgbClr val="475569"/>
                </a:solidFill>
                <a:latin typeface="Microsoft JhengHei"/>
              </a:defRPr>
            </a:pPr>
            <a:r>
              <a:t>  – 那麼最著名的「彈性運算」究竟有多神奇？</a:t>
            </a:r>
          </a:p>
          <a:p>
            <a:pPr>
              <a:spcAft>
                <a:spcPts val="800"/>
              </a:spcAft>
              <a:defRPr sz="4000" b="1">
                <a:solidFill>
                  <a:srgbClr val="0F172A"/>
                </a:solidFill>
                <a:latin typeface="Microsoft JhengHei"/>
              </a:defRPr>
            </a:pPr>
            <a:r>
              <a:t>• 🎗️ 像橡皮筋一樣伸縮的伺服器：</a:t>
            </a:r>
          </a:p>
          <a:p>
            <a:pPr>
              <a:spcAft>
                <a:spcPts val="400"/>
              </a:spcAft>
              <a:defRPr sz="3000" b="0">
                <a:solidFill>
                  <a:srgbClr val="475569"/>
                </a:solidFill>
                <a:latin typeface="Microsoft JhengHei"/>
              </a:defRPr>
            </a:pPr>
            <a:r>
              <a:t>  – 黑五流量暴增 10 倍，伺服器如何自動變大並縮回？</a:t>
            </a:r>
          </a:p>
          <a:p>
            <a:pPr>
              <a:spcAft>
                <a:spcPts val="800"/>
              </a:spcAft>
              <a:defRPr sz="4000" b="1">
                <a:solidFill>
                  <a:srgbClr val="0F172A"/>
                </a:solidFill>
                <a:latin typeface="Microsoft JhengHei"/>
              </a:defRPr>
            </a:pPr>
            <a:r>
              <a:t>• 🚀 下節課重點：虛擬機 (VM)、Hypervisor、裸機與可用區！</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685800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4023360" y="1371600"/>
            <a:ext cx="4142232" cy="566928"/>
          </a:xfrm>
          <a:prstGeom prst="roundRect">
            <a:avLst/>
          </a:prstGeom>
          <a:solidFill>
            <a:srgbClr val="2563EB"/>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000" b="1">
                <a:solidFill>
                  <a:srgbClr val="FFFFFF"/>
                </a:solidFill>
                <a:latin typeface="Microsoft JhengHei"/>
              </a:defRPr>
            </a:pPr>
            <a:r>
              <a:t>🎉 本課結束 • CONGRATULATIONS</a:t>
            </a:r>
          </a:p>
        </p:txBody>
      </p:sp>
      <p:sp>
        <p:nvSpPr>
          <p:cNvPr id="5" name="TextBox 4"/>
          <p:cNvSpPr txBox="1"/>
          <p:nvPr/>
        </p:nvSpPr>
        <p:spPr>
          <a:xfrm>
            <a:off x="548640" y="2286000"/>
            <a:ext cx="11091672" cy="1188720"/>
          </a:xfrm>
          <a:prstGeom prst="rect">
            <a:avLst/>
          </a:prstGeom>
          <a:noFill/>
        </p:spPr>
        <p:txBody>
          <a:bodyPr wrap="square" lIns="45720" rIns="45720">
            <a:spAutoFit/>
          </a:bodyPr>
          <a:lstStyle/>
          <a:p>
            <a:pPr algn="ctr">
              <a:defRPr sz="6400" b="1">
                <a:solidFill>
                  <a:srgbClr val="FFFFFF"/>
                </a:solidFill>
                <a:latin typeface="Microsoft JhengHei"/>
              </a:defRPr>
            </a:pPr>
            <a:r>
              <a:t>謝謝大家！</a:t>
            </a:r>
          </a:p>
        </p:txBody>
      </p:sp>
      <p:sp>
        <p:nvSpPr>
          <p:cNvPr id="6" name="TextBox 5"/>
          <p:cNvSpPr txBox="1"/>
          <p:nvPr/>
        </p:nvSpPr>
        <p:spPr>
          <a:xfrm>
            <a:off x="548640" y="3474720"/>
            <a:ext cx="11091672" cy="914400"/>
          </a:xfrm>
          <a:prstGeom prst="rect">
            <a:avLst/>
          </a:prstGeom>
          <a:noFill/>
        </p:spPr>
        <p:txBody>
          <a:bodyPr wrap="square" lIns="45720" rIns="45720">
            <a:spAutoFit/>
          </a:bodyPr>
          <a:lstStyle/>
          <a:p>
            <a:pPr algn="ctr">
              <a:defRPr sz="3200" b="1">
                <a:solidFill>
                  <a:srgbClr val="94A3B8"/>
                </a:solidFill>
                <a:latin typeface="Microsoft JhengHei"/>
              </a:defRPr>
            </a:pPr>
            <a:r>
              <a:t>基礎雲計算技術 (Fundamental Cloud Computing Technologies)</a:t>
            </a:r>
          </a:p>
        </p:txBody>
      </p:sp>
      <p:sp>
        <p:nvSpPr>
          <p:cNvPr id="7" name="Rounded Rectangle 6"/>
          <p:cNvSpPr/>
          <p:nvPr/>
        </p:nvSpPr>
        <p:spPr>
          <a:xfrm>
            <a:off x="3108960" y="4754880"/>
            <a:ext cx="5971032" cy="566928"/>
          </a:xfrm>
          <a:prstGeom prst="roundRect">
            <a:avLst/>
          </a:prstGeom>
          <a:solidFill>
            <a:srgbClr val="1E293B"/>
          </a:solidFill>
          <a:ln w="19050">
            <a:solidFill>
              <a:srgbClr val="334155"/>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000" b="1">
                <a:solidFill>
                  <a:srgbClr val="38BDF8"/>
                </a:solidFill>
                <a:latin typeface="Microsoft JhengHei"/>
              </a:defRPr>
            </a:pPr>
            <a:r>
              <a:t>SEED Foundation • 雲計算認證系列課程</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