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【講者備忘】：歡迎各位同學。本單元是香港大學專業進修學院(HKU SPACE)認證的 QF2 雲計算基礎課程。今天我們將從第一課開始，解密什麼是雲計算、IaaS/PaaS/SaaS 的本質，以及 Linux 服務器的核心操作。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286000" y="1645920"/>
            <a:ext cx="7772400" cy="3657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81A20"/>
                </a:solidFill>
                <a:latin typeface="Microsoft JhengHei"/>
              </a:defRPr>
            </a:pPr>
            <a:r>
              <a:t>第二單元</a:t>
            </a:r>
          </a:p>
          <a:p>
            <a:pPr algn="ctr">
              <a:spcBef>
                <a:spcPts val="1200"/>
              </a:spcBef>
              <a:defRPr sz="5400" b="1">
                <a:solidFill>
                  <a:srgbClr val="181A20"/>
                </a:solidFill>
                <a:latin typeface="Microsoft JhengHei"/>
              </a:defRPr>
            </a:pPr>
            <a:r>
              <a:t>基礎雲計算技術</a:t>
            </a:r>
          </a:p>
          <a:p>
            <a:pPr algn="ctr">
              <a:spcBef>
                <a:spcPts val="2000"/>
              </a:spcBef>
              <a:defRPr sz="3200" b="1">
                <a:solidFill>
                  <a:srgbClr val="1E222A"/>
                </a:solidFill>
                <a:latin typeface="Microsoft JhengHei"/>
              </a:defRPr>
            </a:pPr>
            <a:r>
              <a:t>第 1 課 - 雲服務類別</a:t>
            </a:r>
          </a:p>
          <a:p>
            <a:pPr algn="ctr">
              <a:spcBef>
                <a:spcPts val="4000"/>
              </a:spcBef>
              <a:defRPr sz="1800">
                <a:solidFill>
                  <a:srgbClr val="4B5563"/>
                </a:solidFill>
                <a:latin typeface="Microsoft JhengHei"/>
              </a:defRPr>
            </a:pPr>
            <a:r>
              <a:t>SEED Foundation × HKU SPACE (QF Level 2 認證單元)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本課內容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82880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雲服務類別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深入了解 IaaS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什麼是場所資源？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操作系統簡介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認識 Linux 操作系統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828800"/>
            <a:ext cx="5029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現代雲架構與 AI 輔助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AI CLI Helper (智能終端命令助手)</a:t>
            </a:r>
          </a:p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動手操作 (Lab 01)</a:t>
            </a:r>
          </a:p>
          <a:p>
            <a:pPr lvl="1">
              <a:spcAft>
                <a:spcPts val="1400"/>
              </a:spcAft>
              <a:defRPr sz="2000" b="0">
                <a:solidFill>
                  <a:srgbClr val="4B5563"/>
                </a:solidFill>
                <a:latin typeface="Microsoft JhengHei"/>
              </a:defRPr>
            </a:pPr>
            <a:r>
              <a:t>– Ubuntu Linux 系統環境</a:t>
            </a:r>
          </a:p>
          <a:p>
            <a:pPr lvl="1">
              <a:spcAft>
                <a:spcPts val="1400"/>
              </a:spcAft>
              <a:defRPr sz="2000" b="0">
                <a:solidFill>
                  <a:srgbClr val="4B5563"/>
                </a:solidFill>
                <a:latin typeface="Microsoft JhengHei"/>
              </a:defRPr>
            </a:pPr>
            <a:r>
              <a:t>– 使用 Ubuntu Terminal 終端機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雲服務類別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IaaS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Infrastructure as a Service 基建即服務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例子：Amazon Web Services、Alibaba Cloud</a:t>
            </a:r>
          </a:p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PaaS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Platform as a Service 平台即服務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例子：Google App Engine、Cloudflare Workers</a:t>
            </a:r>
          </a:p>
          <a:p>
            <a:pPr>
              <a:spcAft>
                <a:spcPts val="2200"/>
              </a:spcAft>
              <a:defRPr sz="2300" b="1">
                <a:solidFill>
                  <a:srgbClr val="181A20"/>
                </a:solidFill>
                <a:latin typeface="Microsoft JhengHei"/>
              </a:defRPr>
            </a:pPr>
            <a:r>
              <a:t>■ SaaS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Software as a Service 軟件即服務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例子：Microsoft 365、Google Workspace</a:t>
            </a:r>
          </a:p>
        </p:txBody>
      </p:sp>
      <p:pic>
        <p:nvPicPr>
          <p:cNvPr id="8" name="Picture 7" descr="multi_cloud_mapp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263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IaaS vs. PaaS vs. SaaS (披薩模型)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傳統自託管 (On-Premises)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自家做披薩：麵粉、烤箱、餐桌全由自己準備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IaaS (基建即服務)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買冷凍披薩：供應商提供披薩胚，自己烤並備餐具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PaaS (平台即服務)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披薩外賣配送：廚房烘烤全包，自己只需準備餐桌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SaaS (軟件即服務)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披薩店堂食：只管吃披薩，所有服務全由店家承擔</a:t>
            </a:r>
          </a:p>
        </p:txBody>
      </p:sp>
      <p:pic>
        <p:nvPicPr>
          <p:cNvPr id="8" name="Picture 7" descr="pizza_as_a_serv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645920"/>
            <a:ext cx="5760720" cy="32152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深入了解 IaaS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743200"/>
            <a:ext cx="9601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>
                <a:solidFill>
                  <a:srgbClr val="4B5563"/>
                </a:solidFill>
                <a:latin typeface="Microsoft JhengHei"/>
              </a:defRPr>
            </a:pPr>
            <a:r>
              <a:t>什麼是雲計算基建？從硬件機房到虛擬運算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IaaS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82880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Infrastructure as a Service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基建即服務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將電腦運算的基建設備以租用形式提供給雲客戶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IaaS 是最基本的雲計算服務類別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客戶無需自購伺服器，按需即租即用，靈活擴展</a:t>
            </a:r>
          </a:p>
        </p:txBody>
      </p:sp>
      <p:pic>
        <p:nvPicPr>
          <p:cNvPr id="8" name="Picture 7" descr="page_7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828800"/>
            <a:ext cx="5303520" cy="26517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IaaS供應商的數據中心規模龐大</a:t>
            </a:r>
          </a:p>
        </p:txBody>
      </p:sp>
      <p:pic>
        <p:nvPicPr>
          <p:cNvPr id="7" name="Picture 6" descr="page_7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45920"/>
            <a:ext cx="9326880" cy="46634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AWS 的數據中心</a:t>
            </a:r>
          </a:p>
        </p:txBody>
      </p:sp>
      <p:pic>
        <p:nvPicPr>
          <p:cNvPr id="7" name="Picture 6" descr="page_8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45920"/>
            <a:ext cx="9326880" cy="52463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IaaS 主要供應商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Amazon Web Services (AWS)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全球市場份額領先，EC2 / S3 等成熟體系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Alibaba Cloud (阿里雲)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亞太及中國市場領先，本地化支持極強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Microsoft Azure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深度整合 Windows 企業生態與 Active Directory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Google Cloud Platform (GCP)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以大數據處理、Kubernetes 與 AI/ML 算力著稱</a:t>
            </a:r>
          </a:p>
        </p:txBody>
      </p:sp>
      <p:pic>
        <p:nvPicPr>
          <p:cNvPr id="8" name="Picture 7" descr="multi_cloud_mapp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2637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什麼是基建 Infrastructure?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9601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電腦運算基建 (Computing Infrastructure)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是指提供數據運算的相關電腦與網絡硬件設備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由一系列不同的設備組成，包括：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服務器 (Server) 和虛擬機 (Virtual Machine，簡稱 VM)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海量存儲設備 (Storage) 與自動備份陣列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高速網絡設備：交換機 (Switches) 與防火牆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場所運算設備 Premise Resources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在雲服務投入市場之前：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企業建立電腦設備時，需為服務器 (servers) 自設存放空間，一般稱為 Server 房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存放於自家 server 房的運算設備稱為：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場所運算設備，或場所資源 (Premise Resources / On-Premises)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好比傳統大廈自己裝天台水箱：水電維護全靠自己！</a:t>
            </a:r>
          </a:p>
        </p:txBody>
      </p:sp>
      <p:pic>
        <p:nvPicPr>
          <p:cNvPr id="8" name="Picture 7" descr="water_tank_ana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45920"/>
            <a:ext cx="5669280" cy="31642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小企業場所資源常見問題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中小企業的場所資源常常不夠專業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管理水平低，對企業的 e-commerce 業務造成巨大衝擊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有些小企業的 server 房甚至混亂不堪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散熱不良、線路雜亂，最後甚至演變成雜物房！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突發停電、打風漏水便會導致伺服器死機</a:t>
            </a:r>
          </a:p>
        </p:txBody>
      </p:sp>
      <p:pic>
        <p:nvPicPr>
          <p:cNvPr id="8" name="Picture 7" descr="page_12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9776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IaaS 大大提升運算設備管理水平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減少初始投放成本與日後維護成本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將運算基建轉換到 IaaS，避免前期數十萬硬件採購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省卻昂貴硬件 (Hardware) 折舊投資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設有專門專業隊伍管理數據中心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24/7 電力備援 (UPS)、柴油發電機與專業恆溫散熱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如同接駁城市自來水管：扭開即有，永不斷水！</a:t>
            </a:r>
          </a:p>
        </p:txBody>
      </p:sp>
      <p:pic>
        <p:nvPicPr>
          <p:cNvPr id="8" name="Picture 7" descr="water_tank_analog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296010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最基本的 IaaS 服務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743200"/>
            <a:ext cx="9601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81A20"/>
                </a:solidFill>
                <a:latin typeface="Microsoft JhengHei"/>
              </a:defRPr>
            </a:pPr>
            <a:r>
              <a:t>租用雲服務器 (Cloud Server)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雲計算設備的本質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2560320"/>
            <a:ext cx="9601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181A20"/>
                </a:solidFill>
                <a:latin typeface="Microsoft JhengHei"/>
              </a:defRPr>
            </a:pPr>
            <a:r>
              <a:t>雲計算設備通常被當成服務器 (Server) 使用，</a:t>
            </a:r>
          </a:p>
          <a:p>
            <a:pPr>
              <a:spcBef>
                <a:spcPts val="1600"/>
              </a:spcBef>
              <a:defRPr sz="3200" b="1">
                <a:solidFill>
                  <a:srgbClr val="1E222A"/>
                </a:solidFill>
                <a:latin typeface="Microsoft JhengHei"/>
              </a:defRPr>
            </a:pPr>
            <a:r>
              <a:t>而非當成個人電腦 (PC) 使用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什麼是服務器 Server？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Internet 上的電腦設備被分為兩種角色：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客戶端 (Client) 及 服務器 (Server)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客戶端 (Client)：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我們日常個人使用的電腦、平板電腦、智能手機等設備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服務器 (Server / 主機 Host)：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為客戶端提供各種互聯網服務的專用設備</a:t>
            </a:r>
          </a:p>
        </p:txBody>
      </p:sp>
      <p:pic>
        <p:nvPicPr>
          <p:cNvPr id="8" name="Picture 7" descr="page_16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18211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服務器提供什麼服務？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因應不同需求而安裝各種服務器軟件：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網頁服務器 (Nginx / Apache)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數據庫服務器 (MySQL / MariaDB)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電郵服務器 (Postfix / Exchange)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需同時為成千上萬客戶端提供服務，配置更高：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更高運算核心的處理器 (CPU)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更大的高速內存 (Main Memory)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海量穩定的存儲容量 (NVMe SSD RAID)</a:t>
            </a:r>
          </a:p>
        </p:txBody>
      </p:sp>
      <p:pic>
        <p:nvPicPr>
          <p:cNvPr id="8" name="Picture 7" descr="page_17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828800"/>
            <a:ext cx="5303520" cy="35356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雲供應商提供的服務器可分為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9601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Bare Metal Server 裸金屬服務器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專屬物理服務器，完全獨立的電腦硬件裝備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由單一客戶獨享，無虛擬化損耗</a:t>
            </a:r>
          </a:p>
          <a:p>
            <a:pPr>
              <a:spcAft>
                <a:spcPts val="2200"/>
              </a:spcAft>
              <a:defRPr sz="2200" b="1">
                <a:solidFill>
                  <a:srgbClr val="181A20"/>
                </a:solidFill>
                <a:latin typeface="Microsoft JhengHei"/>
              </a:defRPr>
            </a:pPr>
            <a:r>
              <a:t>■ Virtual Machine (Virtual Host) 虛擬主機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在同一台物理機上虛擬出多台獨立虛擬伺服器</a:t>
            </a:r>
          </a:p>
          <a:p>
            <a:pPr lvl="1">
              <a:spcAft>
                <a:spcPts val="1400"/>
              </a:spcAft>
              <a:defRPr sz="1900" b="0">
                <a:solidFill>
                  <a:srgbClr val="4B5563"/>
                </a:solidFill>
                <a:latin typeface="Microsoft JhengHei"/>
              </a:defRPr>
            </a:pPr>
            <a:r>
              <a:t>– 共享底層硬件，成本低、部署極快 (秒級交付)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Bare Metal Server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沒有安裝虛擬化軟件的純物理電腦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完全獨立的硬件裝備，由單一客戶獨自使用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有極高的數據私密性與合規自主權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極致性能，無虛擬機監控器 (Hypervisor) 開銷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租用費用較高，適合大數據與核心數據庫</a:t>
            </a:r>
          </a:p>
        </p:txBody>
      </p:sp>
      <p:pic>
        <p:nvPicPr>
          <p:cNvPr id="8" name="Picture 7" descr="page_19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5342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虛擬主機 Virtual Host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安裝了虛擬機器監視器 Hypervisor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如：VMware ESXi, KVM, VirtualBox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在 Hypervisor 基礎上創建多個虛擬服務器 (VM)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多個客戶共享底層硬件運算資源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費用較低，幾十秒即可在雲端創建全新主機</a:t>
            </a:r>
          </a:p>
        </p:txBody>
      </p:sp>
      <p:pic>
        <p:nvPicPr>
          <p:cNvPr id="8" name="Picture 7" descr="slide_20_vm_hypervis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Bare Metal vs. VM 核心對比</a:t>
            </a:r>
          </a:p>
        </p:txBody>
      </p:sp>
      <p:pic>
        <p:nvPicPr>
          <p:cNvPr id="7" name="Picture 6" descr="slide_21_baremetal_vs_v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371600"/>
            <a:ext cx="9875520" cy="551191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OS 操作系統簡介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Operating System (電腦操作系統 / 作業系統)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電腦系統的核心與基石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主管並控制電腦操作、運用和執行硬件資源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五層架構人體器官比喻：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硬件是骨骼軀體，OS 是神經呼吸，App 是大腦思維</a:t>
            </a:r>
          </a:p>
        </p:txBody>
      </p:sp>
      <p:pic>
        <p:nvPicPr>
          <p:cNvPr id="8" name="Picture 7" descr="software_stack_orga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常用電腦操作系統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9601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Microsoft Windows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最多個人使用 (Windows 11) &amp; 企業使用 (Windows Server)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macOS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蘋果公司專用系統，廣泛應用於設計與軟件開發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Linux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雲端伺服器的主宰者，開源、免費、極度穩定！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個人使用的操作系統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平常使用的電腦被稱為個人電腦 (PC)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迎合一般用戶日常辦公、娛樂需求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以圖像化界面 (GUI) 操作為主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大量使用滑鼠點擊、視窗切換與多媒體渲染</a:t>
            </a:r>
          </a:p>
        </p:txBody>
      </p:sp>
      <p:pic>
        <p:nvPicPr>
          <p:cNvPr id="8" name="Picture 7" descr="slide_24_desktop_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服務器專用的操作系統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被安裝及運行特定服務器軟件：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Nginx: 網頁伺服器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MariaDB / MySQL: 數據庫伺服器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服務器電腦並不需要圖像化界面 (GUI)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省卻圖形界面的巨大內存與 CPU 開銷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專注於 100% 算力保障服務穩定運行！</a:t>
            </a:r>
          </a:p>
        </p:txBody>
      </p:sp>
      <p:pic>
        <p:nvPicPr>
          <p:cNvPr id="8" name="Picture 7" descr="slide_25_server_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服務器外觀種類</a:t>
            </a:r>
          </a:p>
        </p:txBody>
      </p:sp>
      <p:pic>
        <p:nvPicPr>
          <p:cNvPr id="7" name="Picture 6" descr="page_26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71600"/>
            <a:ext cx="9601200" cy="536067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數據中心的服務器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188720"/>
            <a:ext cx="10058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latin typeface="Microsoft JhengHei"/>
              </a:defRPr>
            </a:pPr>
            <a:r>
              <a:t>數據中心內的服務器並不連接顯示器、鍵盤、滑鼠</a:t>
            </a:r>
          </a:p>
        </p:txBody>
      </p:sp>
      <p:pic>
        <p:nvPicPr>
          <p:cNvPr id="8" name="Picture 7" descr="page_27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828800"/>
            <a:ext cx="9601200" cy="502562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服務器遙距連線及命令行操作</a:t>
            </a:r>
          </a:p>
        </p:txBody>
      </p:sp>
      <p:pic>
        <p:nvPicPr>
          <p:cNvPr id="7" name="Picture 6" descr="page_28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71600"/>
            <a:ext cx="9601200" cy="476873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Windows Server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Windows 也提供專用服務器版本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和一般家用版本 Windows 架構不同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深度支持企業 Active Directory 帳號域管理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由於收取商業版權費，雲服務器成本較高</a:t>
            </a:r>
          </a:p>
        </p:txBody>
      </p:sp>
      <p:pic>
        <p:nvPicPr>
          <p:cNvPr id="8" name="Picture 7" descr="page_29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947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Linux 操作系統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Linux 是備受推薦的雲服務器操作系統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開源 (Open Source)，代碼完全透明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免費，無需向微軟繳付任何授權費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市場上有多種發行版本，並設有專門服務器版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全球 90% 以上雲服務器均運行 Linux！</a:t>
            </a:r>
          </a:p>
        </p:txBody>
      </p:sp>
      <p:pic>
        <p:nvPicPr>
          <p:cNvPr id="8" name="Picture 7" descr="slide_30_linux_tu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SSH (Secure Shell)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Secure Shell 安全外殼協定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是一種端到端加密的網絡傳輸協定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可在不安全的公開網絡 (Internet) 中提供安全連線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標準默認端口：Port 22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雲工程師管理遠程服務器的標準方式！</a:t>
            </a:r>
          </a:p>
        </p:txBody>
      </p:sp>
      <p:pic>
        <p:nvPicPr>
          <p:cNvPr id="8" name="Picture 7" descr="slide_31_ssh_tunn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Linux Kernel (內核)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指 Linux 系統最核心的軟件部分 (不含應用程序)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Linus Torvalds 在 1991 年 10 月 5 日首次發布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管理硬件 CPU、內存調度與設備驅動程序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全球頂級工程師協同開發維護</a:t>
            </a:r>
          </a:p>
        </p:txBody>
      </p:sp>
      <p:pic>
        <p:nvPicPr>
          <p:cNvPr id="8" name="Picture 7" descr="slide_32_linux_kern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36839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Linux 核心使用廣泛於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9601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個人電腦 Personal Computer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服務器 Server (公有雲、私有雲、超級計算機)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家用及企業路由器 Home Wireless Router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智能手機 (Android 安卓底層即為 Linux 內核)</a:t>
            </a:r>
          </a:p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物聯網與智能汽車 (IoT / Tesla 車載系統)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跟機預先安裝 Linux 的電腦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Purism Librem 系列硬件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注重隱私與完全開源的筆記本電腦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物理硬件斷電開關 (Mic / Camera Killswitch)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出廠即搭載 PureOS (基於 Debian Linux)</a:t>
            </a:r>
          </a:p>
        </p:txBody>
      </p:sp>
      <p:pic>
        <p:nvPicPr>
          <p:cNvPr id="8" name="Picture 7" descr="page_34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常用 Linux 發行版本 (Distribution)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96012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為個人電腦或服務器而特製的 Linux 操作系統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市面上有非常多的發行版本，核心內核功能相同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因應不同定位加入不同軟件包管理工具：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Debian / Ubuntu 系列：APT 軟件包管理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RedHat / CentOS 系列：RPM / YUM 軟件包管理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Arch Linux 系列：滾動更新極簡風格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其它 Linux 發行版本家族</a:t>
            </a:r>
          </a:p>
        </p:txBody>
      </p:sp>
      <p:pic>
        <p:nvPicPr>
          <p:cNvPr id="7" name="Picture 6" descr="slide_36_linux_distros_t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1371600"/>
            <a:ext cx="9875520" cy="551191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Linux Desktop 版本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55448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800" b="1">
                <a:solidFill>
                  <a:srgbClr val="181A20"/>
                </a:solidFill>
                <a:latin typeface="Microsoft JhengHei"/>
              </a:defRPr>
            </a:pPr>
            <a:r>
              <a:t>■ 作為個人電腦日常使用</a:t>
            </a:r>
          </a:p>
          <a:p>
            <a:pPr>
              <a:spcAft>
                <a:spcPts val="2200"/>
              </a:spcAft>
              <a:defRPr sz="2600" b="1">
                <a:solidFill>
                  <a:srgbClr val="181A20"/>
                </a:solidFill>
                <a:latin typeface="Microsoft JhengHei"/>
              </a:defRPr>
            </a:pPr>
            <a:r>
              <a:t>■ 黑客或電腦保安從業員的首選 OS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例如：Kali Linux 內置海量滲透測試工具</a:t>
            </a:r>
          </a:p>
          <a:p>
            <a:pPr lvl="1">
              <a:spcAft>
                <a:spcPts val="1400"/>
              </a:spcAft>
              <a:defRPr sz="2400" b="0">
                <a:solidFill>
                  <a:srgbClr val="4B5563"/>
                </a:solidFill>
                <a:latin typeface="Microsoft JhengHei"/>
              </a:defRPr>
            </a:pPr>
            <a:r>
              <a:t>– Ubuntu Desktop 友好的圖形化界面</a:t>
            </a:r>
          </a:p>
        </p:txBody>
      </p:sp>
      <p:pic>
        <p:nvPicPr>
          <p:cNvPr id="8" name="Picture 7" descr="page_37_img_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160" y="1371600"/>
            <a:ext cx="6035040" cy="311810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Linux 服務器版本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75488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專門作為服務器的 Linux 發行版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一般不運行桌面視窗界面，以避免不必要的資源浪費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例如：Ubuntu Server、Rocky Linux、CentOS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全部透過黑屏終端命令行 (CLI) 遠程維護</a:t>
            </a:r>
          </a:p>
        </p:txBody>
      </p:sp>
      <p:pic>
        <p:nvPicPr>
          <p:cNvPr id="8" name="Picture 7" descr="page_38_img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645920"/>
            <a:ext cx="5303520" cy="317007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AI 時代賦能：AI CLI Helper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終端報錯不再恐慌：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初學者遇到 Permission denied 或語法錯誤</a:t>
            </a:r>
          </a:p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AI 現代運維流程 (預測 → 粘貼 → 測試 → 解釋)：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將錯誤複製給 AI CLI Helper (Copilot / DeepSeek)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AI 精準解釋原因並提供修復命令 (如 sudo)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培養「AI 輔助雲架構師」的現代工程思維！</a:t>
            </a:r>
          </a:p>
        </p:txBody>
      </p:sp>
      <p:pic>
        <p:nvPicPr>
          <p:cNvPr id="8" name="Picture 7" descr="ai_cli_help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45920"/>
            <a:ext cx="5669280" cy="3488788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8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65760" y="0"/>
            <a:ext cx="347472" cy="6858000"/>
          </a:xfrm>
          <a:prstGeom prst="rect">
            <a:avLst/>
          </a:prstGeom>
          <a:solidFill>
            <a:srgbClr val="1E222A"/>
          </a:solidFill>
          <a:ln>
            <a:solidFill>
              <a:srgbClr val="1E22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 rot="16200000">
            <a:off x="-640080" y="2011680"/>
            <a:ext cx="4114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FFC107"/>
                </a:solidFill>
                <a:latin typeface="Microsoft JhengHei"/>
              </a:defRPr>
            </a:pPr>
            <a:r>
              <a:t>第二單元 – 基礎雲計算技術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217920"/>
            <a:ext cx="347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Microsoft JhengHei"/>
              </a:defRPr>
            </a:pPr>
            <a: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457200"/>
            <a:ext cx="107899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 b="1">
                <a:solidFill>
                  <a:srgbClr val="181A20"/>
                </a:solidFill>
                <a:latin typeface="Microsoft JhengHei"/>
              </a:defRPr>
            </a:pPr>
            <a:r>
              <a:t>動手操作 (Lab 01 基礎實操)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645920"/>
            <a:ext cx="4572000" cy="5029200"/>
          </a:xfrm>
          <a:prstGeom prst="rect">
            <a:avLst/>
          </a:prstGeom>
          <a:noFill/>
        </p:spPr>
        <p:txBody>
          <a:bodyPr wrap="square" lIns="18288" rIns="18288">
            <a:spAutoFit/>
          </a:bodyPr>
          <a:lstStyle/>
          <a:p>
            <a:pPr>
              <a:spcAft>
                <a:spcPts val="2200"/>
              </a:spcAft>
              <a:defRPr sz="2100" b="1">
                <a:solidFill>
                  <a:srgbClr val="181A20"/>
                </a:solidFill>
                <a:latin typeface="Microsoft JhengHei"/>
              </a:defRPr>
            </a:pPr>
            <a:r>
              <a:t>■ Ubuntu 系統環境驗證：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uname -a (查看系統內核版本)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lscpu (查看 CPU 架構與核心數)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目錄與文件操作：pwd, ls -l, mkdir</a:t>
            </a:r>
          </a:p>
          <a:p>
            <a:pPr lvl="1">
              <a:spcAft>
                <a:spcPts val="1400"/>
              </a:spcAft>
              <a:defRPr sz="1800" b="0">
                <a:solidFill>
                  <a:srgbClr val="4B5563"/>
                </a:solidFill>
                <a:latin typeface="Microsoft JhengHei"/>
              </a:defRPr>
            </a:pPr>
            <a:r>
              <a:t>– 網絡連通測試：ping www.google.com</a:t>
            </a:r>
          </a:p>
          <a:p>
            <a:pPr>
              <a:spcAft>
                <a:spcPts val="2200"/>
              </a:spcAft>
              <a:defRPr sz="2000" b="1">
                <a:solidFill>
                  <a:srgbClr val="181A20"/>
                </a:solidFill>
                <a:latin typeface="Microsoft JhengHei"/>
              </a:defRPr>
            </a:pPr>
            <a:r>
              <a:t>■ 跨國雲節點實測：連通東京雲伺服器！</a:t>
            </a:r>
          </a:p>
        </p:txBody>
      </p:sp>
      <p:pic>
        <p:nvPicPr>
          <p:cNvPr id="8" name="Picture 7" descr="antigravity_agent_l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1645920"/>
            <a:ext cx="5669280" cy="34887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